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</p:sldMasterIdLst>
  <p:handoutMasterIdLst>
    <p:handoutMasterId r:id="rId17"/>
  </p:handoutMasterIdLst>
  <p:sldIdLst>
    <p:sldId id="256" r:id="rId2"/>
    <p:sldId id="288" r:id="rId3"/>
    <p:sldId id="286" r:id="rId4"/>
    <p:sldId id="259" r:id="rId5"/>
    <p:sldId id="293" r:id="rId6"/>
    <p:sldId id="294" r:id="rId7"/>
    <p:sldId id="284" r:id="rId8"/>
    <p:sldId id="295" r:id="rId9"/>
    <p:sldId id="296" r:id="rId10"/>
    <p:sldId id="292" r:id="rId11"/>
    <p:sldId id="264" r:id="rId12"/>
    <p:sldId id="297" r:id="rId13"/>
    <p:sldId id="298" r:id="rId14"/>
    <p:sldId id="299" r:id="rId15"/>
    <p:sldId id="267" r:id="rId16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93868A5-B6DF-B94A-9B90-F803FC8994D5}">
          <p14:sldIdLst>
            <p14:sldId id="256"/>
            <p14:sldId id="288"/>
            <p14:sldId id="286"/>
            <p14:sldId id="259"/>
            <p14:sldId id="293"/>
            <p14:sldId id="294"/>
            <p14:sldId id="284"/>
            <p14:sldId id="295"/>
            <p14:sldId id="296"/>
            <p14:sldId id="292"/>
            <p14:sldId id="264"/>
            <p14:sldId id="297"/>
            <p14:sldId id="298"/>
            <p14:sldId id="299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E1264C"/>
    <a:srgbClr val="3490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06" autoAdjust="0"/>
  </p:normalViewPr>
  <p:slideViewPr>
    <p:cSldViewPr>
      <p:cViewPr varScale="1">
        <p:scale>
          <a:sx n="77" d="100"/>
          <a:sy n="77" d="100"/>
        </p:scale>
        <p:origin x="-120" y="-9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FFAD2-02DA-7C4D-AB84-73F1C6E5D200}" type="datetimeFigureOut">
              <a:rPr lang="en-US" smtClean="0"/>
              <a:t>3/04/11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8B8D7-73C1-0D4E-8CB5-120CEE424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98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FF6600"/>
                </a:solidFill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4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6600"/>
                </a:solidFill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4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4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>
                <a:solidFill>
                  <a:srgbClr val="FF6600"/>
                </a:solidFill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0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16832"/>
            <a:ext cx="7990656" cy="3024335"/>
          </a:xfrm>
          <a:prstGeom prst="rect">
            <a:avLst/>
          </a:prstGeom>
        </p:spPr>
        <p:txBody>
          <a:bodyPr anchor="ctr" anchorCtr="0"/>
          <a:lstStyle>
            <a:lvl1pPr algn="ctr">
              <a:defRPr sz="4000" b="1" cap="none" normalizeH="0">
                <a:solidFill>
                  <a:schemeClr val="bg1"/>
                </a:solidFill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6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044"/>
            <a:ext cx="8229600" cy="858756"/>
          </a:xfrm>
          <a:prstGeom prst="rect">
            <a:avLst/>
          </a:prstGeom>
        </p:spPr>
        <p:txBody>
          <a:bodyPr anchor="ctr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>
                <a:solidFill>
                  <a:srgbClr val="FF66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4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864096"/>
          </a:xfrm>
          <a:prstGeom prst="rect">
            <a:avLst/>
          </a:prstGeom>
        </p:spPr>
        <p:txBody>
          <a:bodyPr anchor="ctr" anchorCtr="0"/>
          <a:lstStyle>
            <a:lvl1pPr>
              <a:defRPr sz="3600">
                <a:solidFill>
                  <a:srgbClr val="FF6600"/>
                </a:solidFill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6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6600"/>
                </a:solidFill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2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28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2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F0A93F-83B4-634E-ABB2-281317F7AEBD}" type="datetimeFigureOut">
              <a:rPr lang="en-US" smtClean="0"/>
              <a:t>3/04/11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67377A-4D38-8C4D-A9CF-C5D001780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6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31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908720"/>
            <a:ext cx="8784976" cy="2217846"/>
          </a:xfrm>
          <a:ln w="0" cmpd="sng">
            <a:noFill/>
          </a:ln>
        </p:spPr>
        <p:txBody>
          <a:bodyPr>
            <a:noAutofit/>
          </a:bodyPr>
          <a:lstStyle/>
          <a:p>
            <a:r>
              <a:rPr lang="es-PE" b="1" dirty="0" smtClean="0">
                <a:ln w="18415" cmpd="sng">
                  <a:solidFill>
                    <a:schemeClr val="tx1">
                      <a:alpha val="8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Análisis del programa presupuestal e incidencia de beneficiarios: </a:t>
            </a:r>
            <a:br>
              <a:rPr lang="es-PE" b="1" dirty="0" smtClean="0">
                <a:ln w="18415" cmpd="sng">
                  <a:solidFill>
                    <a:schemeClr val="tx1">
                      <a:alpha val="8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s-ES_tradnl" b="1" dirty="0">
                <a:ln w="18415" cmpd="sng">
                  <a:solidFill>
                    <a:schemeClr val="tx1">
                      <a:alpha val="8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Dos miradas a la inequidad en el sector </a:t>
            </a:r>
            <a:r>
              <a:rPr lang="es-ES_tradnl" b="1" dirty="0" smtClean="0">
                <a:ln w="18415" cmpd="sng">
                  <a:solidFill>
                    <a:schemeClr val="tx1">
                      <a:alpha val="8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educación</a:t>
            </a:r>
            <a:endParaRPr lang="es-PE" b="1" dirty="0">
              <a:ln w="18415" cmpd="sng">
                <a:solidFill>
                  <a:schemeClr val="tx1">
                    <a:alpha val="8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60640" y="5445224"/>
            <a:ext cx="3383360" cy="1188120"/>
          </a:xfrm>
          <a:noFill/>
        </p:spPr>
        <p:txBody>
          <a:bodyPr>
            <a:noAutofit/>
          </a:bodyPr>
          <a:lstStyle/>
          <a:p>
            <a:pPr algn="l"/>
            <a:r>
              <a:rPr lang="es-ES_tradnl" sz="2000" b="1" dirty="0">
                <a:solidFill>
                  <a:srgbClr val="000000"/>
                </a:solidFill>
              </a:rPr>
              <a:t>Betty Alvarado</a:t>
            </a:r>
          </a:p>
          <a:p>
            <a:pPr algn="l"/>
            <a:r>
              <a:rPr lang="es-PE" sz="1800" dirty="0" smtClean="0">
                <a:solidFill>
                  <a:srgbClr val="000000"/>
                </a:solidFill>
              </a:rPr>
              <a:t>Con la colaboración de: </a:t>
            </a:r>
          </a:p>
          <a:p>
            <a:pPr algn="l"/>
            <a:r>
              <a:rPr lang="es-PE" sz="1800" dirty="0" smtClean="0">
                <a:solidFill>
                  <a:srgbClr val="000000"/>
                </a:solidFill>
              </a:rPr>
              <a:t>Graciela Muñiz</a:t>
            </a:r>
            <a:endParaRPr lang="es-PE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III. </a:t>
            </a:r>
            <a:r>
              <a:rPr lang="es-PE" dirty="0" smtClean="0"/>
              <a:t>Análisis e incidencia de los beneficiarios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71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200" dirty="0"/>
              <a:t>3</a:t>
            </a:r>
            <a:r>
              <a:rPr lang="es-PE" sz="3200" dirty="0" smtClean="0"/>
              <a:t>.1 </a:t>
            </a:r>
            <a:r>
              <a:rPr lang="es-PE" sz="3200" dirty="0"/>
              <a:t>Gasto por alumno por programa</a:t>
            </a:r>
            <a:endParaRPr lang="es-PE" sz="2800" dirty="0"/>
          </a:p>
        </p:txBody>
      </p:sp>
      <p:sp>
        <p:nvSpPr>
          <p:cNvPr id="6" name="6 Marcador de texto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3672408" cy="4788626"/>
          </a:xfrm>
        </p:spPr>
        <p:txBody>
          <a:bodyPr anchor="t">
            <a:normAutofit fontScale="92500" lnSpcReduction="20000"/>
          </a:bodyPr>
          <a:lstStyle/>
          <a:p>
            <a:pPr algn="just">
              <a:buClr>
                <a:schemeClr val="tx1"/>
              </a:buClr>
            </a:pPr>
            <a:r>
              <a:rPr lang="es-ES_tradnl" sz="1900" dirty="0" smtClean="0">
                <a:solidFill>
                  <a:srgbClr val="FF6600"/>
                </a:solidFill>
              </a:rPr>
              <a:t>Metodología BIA paso 1</a:t>
            </a:r>
            <a:r>
              <a:rPr lang="es-ES_tradnl" sz="1900" b="0" dirty="0" smtClean="0">
                <a:solidFill>
                  <a:srgbClr val="FF6600"/>
                </a:solidFill>
              </a:rPr>
              <a:t>: </a:t>
            </a:r>
          </a:p>
          <a:p>
            <a:pPr marL="285750" indent="-285750" algn="just">
              <a:buClr>
                <a:schemeClr val="tx1"/>
              </a:buClr>
              <a:buFont typeface="Wingdings" charset="2"/>
              <a:buChar char="§"/>
            </a:pPr>
            <a:r>
              <a:rPr lang="es-ES_tradnl" sz="1600" b="0" dirty="0" smtClean="0"/>
              <a:t>El </a:t>
            </a:r>
            <a:r>
              <a:rPr lang="es-ES_tradnl" sz="1600" b="0" dirty="0"/>
              <a:t>análisis del beneficio BIA se inicia calculando el gasto por </a:t>
            </a:r>
            <a:r>
              <a:rPr lang="es-ES_tradnl" sz="1600" b="0" dirty="0" err="1"/>
              <a:t>benficiario</a:t>
            </a:r>
            <a:r>
              <a:rPr lang="es-ES_tradnl" sz="1600" b="0" dirty="0"/>
              <a:t>, en este caso el numero de alumnos matriculados.  Esta es el área donde el análisis por programas presupuestales PBA  brinda </a:t>
            </a:r>
            <a:r>
              <a:rPr lang="es-ES_tradnl" sz="1600" b="0" dirty="0" err="1"/>
              <a:t>informacipon</a:t>
            </a:r>
            <a:r>
              <a:rPr lang="es-ES_tradnl" sz="1600" b="0" dirty="0"/>
              <a:t> al </a:t>
            </a:r>
            <a:r>
              <a:rPr lang="es-ES_tradnl" sz="1600" b="0" dirty="0" err="1"/>
              <a:t>análsis</a:t>
            </a:r>
            <a:r>
              <a:rPr lang="es-ES_tradnl" sz="1600" b="0" dirty="0"/>
              <a:t> del </a:t>
            </a:r>
            <a:r>
              <a:rPr lang="es-ES_tradnl" sz="1600" b="0" dirty="0" err="1"/>
              <a:t>beneificio</a:t>
            </a:r>
            <a:r>
              <a:rPr lang="es-ES_tradnl" sz="1600" b="0" dirty="0"/>
              <a:t> BIA.  La fuente del gasto es el SIAF y la fuente de matricula es el </a:t>
            </a:r>
            <a:r>
              <a:rPr lang="es-ES_tradnl" sz="1600" b="0" dirty="0" smtClean="0"/>
              <a:t>Escale </a:t>
            </a:r>
            <a:r>
              <a:rPr lang="es-ES_tradnl" sz="1600" b="0" dirty="0" err="1" smtClean="0"/>
              <a:t>Minedu</a:t>
            </a:r>
            <a:r>
              <a:rPr lang="es-ES_tradnl" sz="1600" b="0" dirty="0" smtClean="0"/>
              <a:t>.</a:t>
            </a:r>
          </a:p>
          <a:p>
            <a:pPr marL="285750" indent="-285750" algn="just">
              <a:buClr>
                <a:schemeClr val="tx1"/>
              </a:buClr>
              <a:buFont typeface="Wingdings" charset="2"/>
              <a:buChar char="§"/>
            </a:pPr>
            <a:endParaRPr lang="es-ES_tradnl" sz="1600" b="0" dirty="0"/>
          </a:p>
          <a:p>
            <a:pPr marL="285750" indent="-285750" algn="just">
              <a:buClr>
                <a:schemeClr val="tx1"/>
              </a:buClr>
              <a:buFont typeface="Wingdings" charset="2"/>
              <a:buChar char="§"/>
            </a:pPr>
            <a:r>
              <a:rPr lang="es-ES_tradnl" sz="1600" dirty="0" smtClean="0"/>
              <a:t>Equidad II: </a:t>
            </a:r>
            <a:r>
              <a:rPr lang="es-ES_tradnl" sz="1600" b="0" dirty="0" smtClean="0"/>
              <a:t>Comparando </a:t>
            </a:r>
            <a:r>
              <a:rPr lang="es-ES_tradnl" sz="1600" b="0" dirty="0"/>
              <a:t>los tres niveles, se nota un gasto menor en educación inicial y un gasto de 4:1 en educación terciaria.  Se necesita mirar de cerca la necesidad de gasto en cada nivel dependiendo de los insumos que se necesita en cada uno.</a:t>
            </a:r>
          </a:p>
          <a:p>
            <a:pPr marL="285750" indent="-285750" algn="just">
              <a:buClr>
                <a:schemeClr val="tx1"/>
              </a:buClr>
              <a:buFont typeface="Wingdings" charset="2"/>
              <a:buChar char="§"/>
            </a:pPr>
            <a:endParaRPr lang="es-ES_tradnl" sz="1600" b="0" dirty="0"/>
          </a:p>
          <a:p>
            <a:pPr marL="285750" indent="-285750" algn="just">
              <a:buClr>
                <a:schemeClr val="tx1"/>
              </a:buClr>
              <a:buFont typeface="Wingdings" charset="2"/>
              <a:buChar char="§"/>
            </a:pPr>
            <a:r>
              <a:rPr lang="es-ES_tradnl" sz="1600" b="0" dirty="0"/>
              <a:t>Asimismo, hacer que todos tengan la misma oportunidad de entrar a una educación terciaria con una buena educación básica.</a:t>
            </a:r>
          </a:p>
          <a:p>
            <a:pPr marL="285750" indent="-285750" algn="just">
              <a:buClr>
                <a:schemeClr val="tx1"/>
              </a:buClr>
              <a:buFont typeface="Wingdings" charset="2"/>
              <a:buChar char="§"/>
            </a:pPr>
            <a:endParaRPr lang="es-ES_tradnl" sz="1600" b="0" dirty="0" smtClean="0"/>
          </a:p>
        </p:txBody>
      </p:sp>
      <p:grpSp>
        <p:nvGrpSpPr>
          <p:cNvPr id="7" name="Group 6"/>
          <p:cNvGrpSpPr/>
          <p:nvPr/>
        </p:nvGrpSpPr>
        <p:grpSpPr>
          <a:xfrm>
            <a:off x="4427984" y="1452984"/>
            <a:ext cx="4356100" cy="3920232"/>
            <a:chOff x="4427984" y="1324868"/>
            <a:chExt cx="4356100" cy="392023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27984" y="1324868"/>
              <a:ext cx="4356100" cy="18161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27984" y="3429000"/>
              <a:ext cx="4330700" cy="181610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200" dirty="0"/>
              <a:t>3</a:t>
            </a:r>
            <a:r>
              <a:rPr lang="es-PE" sz="3200" dirty="0" smtClean="0"/>
              <a:t>.2 Matr</a:t>
            </a:r>
            <a:r>
              <a:rPr lang="es-PE" sz="3200" dirty="0" smtClean="0"/>
              <a:t>í</a:t>
            </a:r>
            <a:r>
              <a:rPr lang="es-PE" sz="3200" dirty="0" smtClean="0"/>
              <a:t>cula </a:t>
            </a:r>
            <a:r>
              <a:rPr lang="es-PE" sz="3200" dirty="0"/>
              <a:t>por quintiles de gasto</a:t>
            </a:r>
            <a:endParaRPr lang="es-PE" sz="2800" dirty="0"/>
          </a:p>
        </p:txBody>
      </p:sp>
      <p:sp>
        <p:nvSpPr>
          <p:cNvPr id="6" name="6 Marcador de texto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8208912" cy="1440160"/>
          </a:xfrm>
        </p:spPr>
        <p:txBody>
          <a:bodyPr anchor="t">
            <a:normAutofit/>
          </a:bodyPr>
          <a:lstStyle/>
          <a:p>
            <a:pPr algn="just">
              <a:buClr>
                <a:schemeClr val="tx1"/>
              </a:buClr>
            </a:pPr>
            <a:r>
              <a:rPr lang="es-ES_tradnl" sz="1900" dirty="0" smtClean="0">
                <a:solidFill>
                  <a:srgbClr val="FF6600"/>
                </a:solidFill>
              </a:rPr>
              <a:t>Metodología BIA paso 2</a:t>
            </a:r>
            <a:r>
              <a:rPr lang="es-ES_tradnl" sz="1900" b="0" dirty="0" smtClean="0">
                <a:solidFill>
                  <a:srgbClr val="FF6600"/>
                </a:solidFill>
              </a:rPr>
              <a:t>: </a:t>
            </a:r>
          </a:p>
          <a:p>
            <a:pPr marL="285750" indent="-285750" algn="just">
              <a:buClr>
                <a:schemeClr val="tx1"/>
              </a:buClr>
              <a:buFont typeface="Wingdings" charset="2"/>
              <a:buChar char="§"/>
            </a:pPr>
            <a:r>
              <a:rPr lang="es-ES_tradnl" sz="1600" b="0" dirty="0" smtClean="0"/>
              <a:t>El </a:t>
            </a:r>
            <a:r>
              <a:rPr lang="es-ES_tradnl" sz="1600" b="0" dirty="0"/>
              <a:t>necesita el numero de niñas y niños matriculados por quintiles en cada nivel de educación básica.  La fuente es la ENAHO.</a:t>
            </a:r>
          </a:p>
          <a:p>
            <a:pPr marL="285750" indent="-285750" algn="just">
              <a:buClr>
                <a:schemeClr val="tx1"/>
              </a:buClr>
              <a:buFont typeface="Wingdings" charset="2"/>
              <a:buChar char="§"/>
            </a:pPr>
            <a:endParaRPr lang="es-ES_tradnl" sz="1600" b="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754" y="2708920"/>
            <a:ext cx="8176852" cy="262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571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sz="3200" dirty="0" smtClean="0"/>
              <a:t>3.3 </a:t>
            </a:r>
            <a:r>
              <a:rPr lang="es-PE" sz="3200" dirty="0"/>
              <a:t>Distribución de gasto por alumno por quintiles</a:t>
            </a:r>
            <a:endParaRPr lang="es-PE" sz="2800" dirty="0"/>
          </a:p>
        </p:txBody>
      </p:sp>
      <p:sp>
        <p:nvSpPr>
          <p:cNvPr id="6" name="6 Marcador de texto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8208912" cy="1440160"/>
          </a:xfrm>
        </p:spPr>
        <p:txBody>
          <a:bodyPr anchor="t">
            <a:normAutofit/>
          </a:bodyPr>
          <a:lstStyle/>
          <a:p>
            <a:pPr algn="just">
              <a:buClr>
                <a:schemeClr val="tx1"/>
              </a:buClr>
            </a:pPr>
            <a:r>
              <a:rPr lang="es-ES_tradnl" sz="1900" dirty="0" smtClean="0">
                <a:solidFill>
                  <a:srgbClr val="FF6600"/>
                </a:solidFill>
              </a:rPr>
              <a:t>Metodología BIA paso 3</a:t>
            </a:r>
            <a:r>
              <a:rPr lang="es-ES_tradnl" sz="1900" b="0" dirty="0" smtClean="0">
                <a:solidFill>
                  <a:srgbClr val="FF6600"/>
                </a:solidFill>
              </a:rPr>
              <a:t>: </a:t>
            </a:r>
          </a:p>
          <a:p>
            <a:pPr marL="285750" indent="-285750" algn="just">
              <a:buClr>
                <a:schemeClr val="tx1"/>
              </a:buClr>
              <a:buFont typeface="Wingdings" charset="2"/>
              <a:buChar char="§"/>
            </a:pPr>
            <a:r>
              <a:rPr lang="es-ES_tradnl" sz="1600" b="0" dirty="0" smtClean="0"/>
              <a:t>Finalmente </a:t>
            </a:r>
            <a:r>
              <a:rPr lang="es-ES_tradnl" sz="1600" b="0" dirty="0"/>
              <a:t>se cruza la información del numero de beneficiarios por quintiles cuyo dato proviene de la ENAHO con gasto por alumno por nivel educativo que se calculo .  El gran supuesto es que se gasto lo mismo en todos los quintiles y que todos los quintiles </a:t>
            </a:r>
            <a:r>
              <a:rPr lang="es-ES_tradnl" sz="1600" b="0" dirty="0" smtClean="0"/>
              <a:t>tiene </a:t>
            </a:r>
            <a:r>
              <a:rPr lang="es-ES_tradnl" sz="1600" b="0" dirty="0"/>
              <a:t>la misma necesidad de </a:t>
            </a:r>
            <a:r>
              <a:rPr lang="es-ES_tradnl" sz="1600" b="0" dirty="0" smtClean="0"/>
              <a:t>gasto.</a:t>
            </a:r>
            <a:endParaRPr lang="es-ES_tradnl" sz="1600" b="0" dirty="0"/>
          </a:p>
          <a:p>
            <a:pPr marL="285750" indent="-285750" algn="just">
              <a:buClr>
                <a:schemeClr val="tx1"/>
              </a:buClr>
              <a:buFont typeface="Wingdings" charset="2"/>
              <a:buChar char="§"/>
            </a:pPr>
            <a:endParaRPr lang="es-ES_tradnl" sz="1600" b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753" y="3140968"/>
            <a:ext cx="8096703" cy="258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68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3.4 </a:t>
            </a:r>
            <a:r>
              <a:rPr lang="es-ES_tradnl" dirty="0"/>
              <a:t>Distribución del beneficio por programas según quintiles de </a:t>
            </a:r>
            <a:r>
              <a:rPr lang="es-ES_tradnl" dirty="0" smtClean="0"/>
              <a:t>gasto  </a:t>
            </a:r>
            <a:endParaRPr lang="es-PE" sz="3600" dirty="0"/>
          </a:p>
        </p:txBody>
      </p:sp>
      <p:sp>
        <p:nvSpPr>
          <p:cNvPr id="14" name="3 Marcador de texto"/>
          <p:cNvSpPr>
            <a:spLocks noGrp="1"/>
          </p:cNvSpPr>
          <p:nvPr>
            <p:ph type="body" idx="1"/>
          </p:nvPr>
        </p:nvSpPr>
        <p:spPr>
          <a:xfrm>
            <a:off x="457200" y="5589240"/>
            <a:ext cx="8329642" cy="762000"/>
          </a:xfrm>
        </p:spPr>
        <p:txBody>
          <a:bodyPr anchor="ctr">
            <a:normAutofit/>
          </a:bodyPr>
          <a:lstStyle/>
          <a:p>
            <a:pPr algn="ctr"/>
            <a:r>
              <a:rPr lang="pt-BR" sz="2000" dirty="0">
                <a:solidFill>
                  <a:srgbClr val="FF6600"/>
                </a:solidFill>
              </a:rPr>
              <a:t>Suma de </a:t>
            </a:r>
            <a:r>
              <a:rPr lang="pt-BR" sz="2000" dirty="0" smtClean="0">
                <a:solidFill>
                  <a:srgbClr val="FF6600"/>
                </a:solidFill>
              </a:rPr>
              <a:t>círculos </a:t>
            </a:r>
            <a:r>
              <a:rPr lang="pt-BR" sz="2000" dirty="0">
                <a:solidFill>
                  <a:srgbClr val="FF6600"/>
                </a:solidFill>
              </a:rPr>
              <a:t>= 100 %</a:t>
            </a:r>
            <a:endParaRPr lang="es-ES_tradnl" sz="2000" dirty="0">
              <a:solidFill>
                <a:srgbClr val="FF66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0" y="1676400"/>
            <a:ext cx="72644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73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1810"/>
            <a:ext cx="8229600" cy="868958"/>
          </a:xfrm>
        </p:spPr>
        <p:txBody>
          <a:bodyPr>
            <a:normAutofit/>
          </a:bodyPr>
          <a:lstStyle/>
          <a:p>
            <a:r>
              <a:rPr lang="es-PE" sz="3200" b="1" dirty="0"/>
              <a:t>Resultados</a:t>
            </a:r>
            <a:endParaRPr lang="es-PE" sz="3200" b="1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charset="2"/>
              <a:buChar char="§"/>
            </a:pPr>
            <a:r>
              <a:rPr lang="es-ES_tradnl" dirty="0"/>
              <a:t>La políticas del sector deben considerar estos aspectos que limitan la equidad en la entrega del servicio.  El análisis del presupuesto empleando PBA y BIA es sólido y acompaña otras iniciativas para desarrollar mejor las estrategias del sector</a:t>
            </a:r>
            <a:r>
              <a:rPr lang="es-ES_tradnl" dirty="0" smtClean="0"/>
              <a:t>.</a:t>
            </a:r>
          </a:p>
          <a:p>
            <a:pPr algn="just">
              <a:buFont typeface="Wingdings" charset="2"/>
              <a:buChar char="§"/>
            </a:pPr>
            <a:endParaRPr lang="es-ES_tradnl" dirty="0"/>
          </a:p>
          <a:p>
            <a:pPr algn="just">
              <a:buFont typeface="Wingdings" charset="2"/>
              <a:buChar char="§"/>
            </a:pPr>
            <a:r>
              <a:rPr lang="es-ES_tradnl" dirty="0" smtClean="0"/>
              <a:t>Círculos </a:t>
            </a:r>
            <a:r>
              <a:rPr lang="es-ES_tradnl" dirty="0"/>
              <a:t>celestes: Una </a:t>
            </a:r>
            <a:r>
              <a:rPr lang="es-ES_tradnl" dirty="0" smtClean="0"/>
              <a:t>proporción </a:t>
            </a:r>
            <a:r>
              <a:rPr lang="es-ES_tradnl" dirty="0"/>
              <a:t>menor y constante de recursos se asigna a </a:t>
            </a:r>
            <a:r>
              <a:rPr lang="es-ES_tradnl" dirty="0" smtClean="0"/>
              <a:t>educación </a:t>
            </a:r>
            <a:r>
              <a:rPr lang="es-ES_tradnl" dirty="0"/>
              <a:t>inicial.  </a:t>
            </a:r>
            <a:endParaRPr lang="es-ES_tradnl" dirty="0" smtClean="0"/>
          </a:p>
          <a:p>
            <a:pPr algn="just">
              <a:buFont typeface="Wingdings" charset="2"/>
              <a:buChar char="§"/>
            </a:pPr>
            <a:endParaRPr lang="es-ES_tradnl" dirty="0"/>
          </a:p>
          <a:p>
            <a:pPr algn="just">
              <a:buFont typeface="Wingdings" charset="2"/>
              <a:buChar char="§"/>
            </a:pPr>
            <a:r>
              <a:rPr lang="es-ES_tradnl" dirty="0"/>
              <a:t>Círculos rojos: La mayor cantidad de recursos va a primaria y se mantiene en el tiempo y es ligeramente progresiva, invirtiendo más en los primeros quintiles. </a:t>
            </a:r>
            <a:endParaRPr lang="es-ES_tradnl" dirty="0" smtClean="0"/>
          </a:p>
          <a:p>
            <a:pPr algn="just">
              <a:buFont typeface="Wingdings" charset="2"/>
              <a:buChar char="§"/>
            </a:pPr>
            <a:endParaRPr lang="es-ES_tradnl" dirty="0"/>
          </a:p>
          <a:p>
            <a:pPr algn="just">
              <a:buFont typeface="Wingdings" charset="2"/>
              <a:buChar char="§"/>
            </a:pPr>
            <a:r>
              <a:rPr lang="es-ES_tradnl" dirty="0"/>
              <a:t>Círculos anaranjados: Por otra parte, el nivel de gasto en secundaria en comparación con primaria disminuye, así como su progresividad. </a:t>
            </a:r>
            <a:endParaRPr lang="es-ES_tradnl" dirty="0" smtClean="0"/>
          </a:p>
          <a:p>
            <a:pPr algn="just">
              <a:buFont typeface="Wingdings" charset="2"/>
              <a:buChar char="§"/>
            </a:pPr>
            <a:endParaRPr lang="es-ES_tradnl" dirty="0"/>
          </a:p>
          <a:p>
            <a:pPr algn="just">
              <a:buFont typeface="Wingdings" charset="2"/>
              <a:buChar char="§"/>
            </a:pPr>
            <a:r>
              <a:rPr lang="es-ES_tradnl" dirty="0"/>
              <a:t>Círculos azules: Finalmente, el patrón cambia </a:t>
            </a:r>
            <a:r>
              <a:rPr lang="es-ES_tradnl" dirty="0" smtClean="0"/>
              <a:t>dramáticamente </a:t>
            </a:r>
            <a:r>
              <a:rPr lang="es-ES_tradnl" dirty="0"/>
              <a:t>en el nivel superior. La mayor cantidad de recursos va al quintil 4 y 5, los menos pobres. </a:t>
            </a:r>
            <a:endParaRPr lang="es-ES_tradnl" dirty="0" smtClean="0"/>
          </a:p>
          <a:p>
            <a:pPr algn="just">
              <a:buFont typeface="Wingdings" charset="2"/>
              <a:buChar char="§"/>
            </a:pPr>
            <a:endParaRPr lang="es-ES_tradnl" dirty="0"/>
          </a:p>
          <a:p>
            <a:pPr algn="just">
              <a:buFont typeface="Wingdings" charset="2"/>
              <a:buChar char="§"/>
            </a:pPr>
            <a:r>
              <a:rPr lang="es-ES_tradnl" dirty="0"/>
              <a:t>Los resultados deben leerse además con otros indicadores como cobertura.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El </a:t>
            </a:r>
            <a:r>
              <a:rPr lang="en-US" sz="2800" dirty="0" err="1"/>
              <a:t>análisis</a:t>
            </a:r>
            <a:r>
              <a:rPr lang="en-US" sz="2800" dirty="0"/>
              <a:t> de los </a:t>
            </a:r>
            <a:r>
              <a:rPr lang="en-US" sz="2800" dirty="0" err="1"/>
              <a:t>programas</a:t>
            </a:r>
            <a:r>
              <a:rPr lang="en-US" sz="2800" dirty="0"/>
              <a:t> </a:t>
            </a:r>
            <a:r>
              <a:rPr lang="en-US" sz="2800" dirty="0" err="1"/>
              <a:t>presupuestales</a:t>
            </a:r>
            <a:r>
              <a:rPr lang="en-US" sz="2800" dirty="0"/>
              <a:t> (PBA) y </a:t>
            </a:r>
            <a:r>
              <a:rPr lang="en-US" sz="2800" dirty="0" err="1"/>
              <a:t>análisis</a:t>
            </a:r>
            <a:r>
              <a:rPr lang="en-US" sz="2800" dirty="0"/>
              <a:t> de la </a:t>
            </a:r>
            <a:r>
              <a:rPr lang="en-US" sz="2800" dirty="0" err="1"/>
              <a:t>incidencia</a:t>
            </a:r>
            <a:r>
              <a:rPr lang="en-US" sz="2800" dirty="0"/>
              <a:t> en los </a:t>
            </a:r>
            <a:r>
              <a:rPr lang="en-US" sz="2800" dirty="0" err="1"/>
              <a:t>beneficios</a:t>
            </a:r>
            <a:r>
              <a:rPr lang="en-US" sz="2800" dirty="0"/>
              <a:t>  (BIA)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E" sz="1600" dirty="0"/>
              <a:t>El objetivo del documento es analizar la equidad en la asignación y gasto presupuestal con el uso de dos metodologías para analizar el presupuesto: </a:t>
            </a:r>
            <a:endParaRPr lang="es-PE" sz="1600" dirty="0" smtClean="0"/>
          </a:p>
          <a:p>
            <a:pPr marL="0" indent="0" algn="just">
              <a:buNone/>
            </a:pPr>
            <a:endParaRPr lang="es-PE" sz="1600" dirty="0" smtClean="0"/>
          </a:p>
          <a:p>
            <a:pPr algn="just"/>
            <a:r>
              <a:rPr lang="es-PE" sz="1600" dirty="0" smtClean="0"/>
              <a:t>La </a:t>
            </a:r>
            <a:r>
              <a:rPr lang="es-PE" sz="1600" dirty="0"/>
              <a:t>exploración del presupuesto del sector educación evaluando el peso de las principales partidas por programas de educación.</a:t>
            </a:r>
          </a:p>
          <a:p>
            <a:pPr lvl="1" algn="just"/>
            <a:r>
              <a:rPr lang="es-PE" sz="1600" dirty="0"/>
              <a:t>El tema de la definición y manejo de programas presupuestales no es algo sin importancia, por el contrario, una buena definición de los programas y una buena programación por programas facilitará un buen monitoreo y mayor transparencia del </a:t>
            </a:r>
            <a:r>
              <a:rPr lang="es-PE" sz="1600" dirty="0" smtClean="0"/>
              <a:t>gasto.</a:t>
            </a:r>
            <a:endParaRPr lang="es-PE" sz="1600" dirty="0"/>
          </a:p>
          <a:p>
            <a:pPr marL="0" indent="0" algn="just">
              <a:buNone/>
            </a:pPr>
            <a:endParaRPr lang="es-PE" sz="1600" dirty="0"/>
          </a:p>
          <a:p>
            <a:pPr algn="just"/>
            <a:r>
              <a:rPr lang="es-PE" sz="1600" dirty="0" smtClean="0"/>
              <a:t>El </a:t>
            </a:r>
            <a:r>
              <a:rPr lang="es-PE" sz="1600" dirty="0"/>
              <a:t>análisis del gasto en educación por quintiles poblacionales. </a:t>
            </a:r>
          </a:p>
          <a:p>
            <a:pPr lvl="1" algn="just"/>
            <a:r>
              <a:rPr lang="es-PE" sz="1600" dirty="0"/>
              <a:t>De igual modo, el cruce de información de lo que se gasta por beneficiario es fundamental para hacer seguimiento de la focalizacion del gasto y priorización de áreas en el sector</a:t>
            </a:r>
            <a:r>
              <a:rPr lang="es-PE" sz="1600" dirty="0" smtClean="0"/>
              <a:t>.</a:t>
            </a:r>
            <a:endParaRPr lang="es-PE" sz="1600" i="1" dirty="0" smtClean="0"/>
          </a:p>
          <a:p>
            <a:pPr lvl="1" algn="just"/>
            <a:r>
              <a:rPr lang="es-PE" sz="1600" dirty="0" smtClean="0"/>
              <a:t>El PBA es útil para analizar en detalle el presupuesto del sector y la distribución de los recursos.</a:t>
            </a:r>
          </a:p>
          <a:p>
            <a:pPr lvl="1" algn="just"/>
            <a:r>
              <a:rPr lang="es-PE" sz="1600" dirty="0" smtClean="0"/>
              <a:t>El BIA nos muestra el valor para los hogares de los subsidios del gobierno en el sector agua y saneamiento y como estos se distribuyen entre los diferentes quintiles de gasto.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0766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16833"/>
            <a:ext cx="7772400" cy="3024336"/>
          </a:xfrm>
        </p:spPr>
        <p:txBody>
          <a:bodyPr anchor="ctr"/>
          <a:lstStyle/>
          <a:p>
            <a:r>
              <a:rPr lang="es-PE" dirty="0"/>
              <a:t>I. Descripción general del sector </a:t>
            </a:r>
            <a:r>
              <a:rPr lang="es-PE" dirty="0" smtClean="0"/>
              <a:t>Educaci</a:t>
            </a:r>
            <a:r>
              <a:rPr lang="es-PE" dirty="0" smtClean="0"/>
              <a:t>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7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1.1 Cobertura </a:t>
            </a:r>
            <a:r>
              <a:rPr lang="es-PE" dirty="0"/>
              <a:t>educativa por edad, género y  área de residencia, 2008</a:t>
            </a:r>
            <a:endParaRPr lang="es-PE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100" y="1052736"/>
            <a:ext cx="7023100" cy="4851400"/>
          </a:xfrm>
          <a:prstGeom prst="rect">
            <a:avLst/>
          </a:prstGeom>
        </p:spPr>
      </p:pic>
      <p:sp>
        <p:nvSpPr>
          <p:cNvPr id="14" name="3 Marcador de texto"/>
          <p:cNvSpPr>
            <a:spLocks noGrp="1"/>
          </p:cNvSpPr>
          <p:nvPr>
            <p:ph type="body" idx="1"/>
          </p:nvPr>
        </p:nvSpPr>
        <p:spPr>
          <a:xfrm>
            <a:off x="457200" y="5951984"/>
            <a:ext cx="8329642" cy="762000"/>
          </a:xfrm>
        </p:spPr>
        <p:txBody>
          <a:bodyPr anchor="ctr">
            <a:normAutofit fontScale="77500" lnSpcReduction="20000"/>
          </a:bodyPr>
          <a:lstStyle/>
          <a:p>
            <a:pPr algn="just"/>
            <a:r>
              <a:rPr lang="es-PE" dirty="0">
                <a:solidFill>
                  <a:srgbClr val="FF6600"/>
                </a:solidFill>
              </a:rPr>
              <a:t>Buena cobertura en primaria (6-11 años), pérdida de cobertura por abandono en secundaria (12-16 años), todavía baja cobertura en inicial (3-5 años)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1.2 </a:t>
            </a:r>
            <a:r>
              <a:rPr lang="es-PE" dirty="0"/>
              <a:t>Ranking  PISA </a:t>
            </a:r>
            <a:r>
              <a:rPr lang="es-PE" dirty="0" smtClean="0"/>
              <a:t>2000</a:t>
            </a:r>
            <a:r>
              <a:rPr lang="es-PE" dirty="0"/>
              <a:t/>
            </a:r>
            <a:br>
              <a:rPr lang="es-PE" dirty="0"/>
            </a:br>
            <a:r>
              <a:rPr lang="es-PE" dirty="0" smtClean="0"/>
              <a:t>Obsérvese </a:t>
            </a:r>
            <a:r>
              <a:rPr lang="es-PE" dirty="0" smtClean="0"/>
              <a:t>ú</a:t>
            </a:r>
            <a:r>
              <a:rPr lang="es-PE" dirty="0" smtClean="0"/>
              <a:t>ltima </a:t>
            </a:r>
            <a:r>
              <a:rPr lang="es-PE" dirty="0"/>
              <a:t>posición del país</a:t>
            </a:r>
            <a:endParaRPr lang="es-PE" sz="3600" dirty="0"/>
          </a:p>
        </p:txBody>
      </p:sp>
      <p:grpSp>
        <p:nvGrpSpPr>
          <p:cNvPr id="6" name="Group 5"/>
          <p:cNvGrpSpPr/>
          <p:nvPr/>
        </p:nvGrpSpPr>
        <p:grpSpPr>
          <a:xfrm>
            <a:off x="539552" y="1196752"/>
            <a:ext cx="8264667" cy="4752528"/>
            <a:chOff x="827584" y="1268760"/>
            <a:chExt cx="8836103" cy="508112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27584" y="1268760"/>
              <a:ext cx="4764720" cy="50811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64088" y="1268760"/>
              <a:ext cx="4299599" cy="5080508"/>
            </a:xfrm>
            <a:prstGeom prst="rect">
              <a:avLst/>
            </a:prstGeom>
          </p:spPr>
        </p:pic>
      </p:grpSp>
      <p:sp>
        <p:nvSpPr>
          <p:cNvPr id="9" name="3 Marcador de texto"/>
          <p:cNvSpPr>
            <a:spLocks noGrp="1"/>
          </p:cNvSpPr>
          <p:nvPr>
            <p:ph type="body" idx="1"/>
          </p:nvPr>
        </p:nvSpPr>
        <p:spPr>
          <a:xfrm>
            <a:off x="457200" y="5951984"/>
            <a:ext cx="8329642" cy="762000"/>
          </a:xfrm>
        </p:spPr>
        <p:txBody>
          <a:bodyPr numCol="2" spcCol="144000" anchor="ctr">
            <a:normAutofit/>
          </a:bodyPr>
          <a:lstStyle/>
          <a:p>
            <a:pPr algn="ctr"/>
            <a:r>
              <a:rPr lang="en-US" dirty="0" err="1" smtClean="0">
                <a:solidFill>
                  <a:srgbClr val="FF6600"/>
                </a:solidFill>
              </a:rPr>
              <a:t>Matem</a:t>
            </a:r>
            <a:r>
              <a:rPr lang="en-US" dirty="0" err="1" smtClean="0">
                <a:solidFill>
                  <a:srgbClr val="FF6600"/>
                </a:solidFill>
              </a:rPr>
              <a:t>ática</a:t>
            </a:r>
            <a:endParaRPr lang="en-US" dirty="0" smtClean="0">
              <a:solidFill>
                <a:srgbClr val="FF6600"/>
              </a:solidFill>
            </a:endParaRPr>
          </a:p>
          <a:p>
            <a:pPr algn="ctr"/>
            <a:r>
              <a:rPr lang="es-ES" dirty="0" smtClean="0">
                <a:solidFill>
                  <a:srgbClr val="FF6600"/>
                </a:solidFill>
              </a:rPr>
              <a:t>Comprensión</a:t>
            </a:r>
            <a:r>
              <a:rPr lang="en-US" dirty="0" smtClean="0">
                <a:solidFill>
                  <a:srgbClr val="FF6600"/>
                </a:solidFill>
              </a:rPr>
              <a:t> de </a:t>
            </a:r>
            <a:r>
              <a:rPr lang="en-US" dirty="0" err="1" smtClean="0">
                <a:solidFill>
                  <a:srgbClr val="FF6600"/>
                </a:solidFill>
              </a:rPr>
              <a:t>lectura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92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08720"/>
          </a:xfrm>
        </p:spPr>
        <p:txBody>
          <a:bodyPr>
            <a:normAutofit/>
          </a:bodyPr>
          <a:lstStyle/>
          <a:p>
            <a:r>
              <a:rPr lang="es-PE" dirty="0" smtClean="0"/>
              <a:t>1.3 Resultado </a:t>
            </a:r>
            <a:r>
              <a:rPr lang="es-PE" dirty="0"/>
              <a:t>ECE 2008</a:t>
            </a:r>
            <a:endParaRPr lang="es-PE" sz="3600" dirty="0"/>
          </a:p>
        </p:txBody>
      </p:sp>
      <p:sp>
        <p:nvSpPr>
          <p:cNvPr id="14" name="3 Marcador de texto"/>
          <p:cNvSpPr>
            <a:spLocks noGrp="1"/>
          </p:cNvSpPr>
          <p:nvPr>
            <p:ph type="body" idx="1"/>
          </p:nvPr>
        </p:nvSpPr>
        <p:spPr>
          <a:xfrm>
            <a:off x="457200" y="5589240"/>
            <a:ext cx="8329642" cy="762000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es-ES_tradnl" dirty="0">
                <a:solidFill>
                  <a:srgbClr val="FF6600"/>
                </a:solidFill>
              </a:rPr>
              <a:t>Escuelas privadas mejor que las públicas, urbanas mejor que rurales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914" y="1800098"/>
            <a:ext cx="7975473" cy="325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57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16833"/>
            <a:ext cx="7772400" cy="3024336"/>
          </a:xfrm>
        </p:spPr>
        <p:txBody>
          <a:bodyPr anchor="ctr"/>
          <a:lstStyle/>
          <a:p>
            <a:r>
              <a:rPr lang="hu-HU" dirty="0"/>
              <a:t>II. Análisis </a:t>
            </a:r>
            <a:r>
              <a:rPr lang="hu-HU" dirty="0" smtClean="0"/>
              <a:t>de </a:t>
            </a:r>
            <a:r>
              <a:rPr lang="es-ES_tradnl" dirty="0" smtClean="0"/>
              <a:t>programación</a:t>
            </a:r>
            <a:r>
              <a:rPr lang="es-ES_tradnl" dirty="0"/>
              <a:t> </a:t>
            </a:r>
            <a:r>
              <a:rPr lang="es-ES_tradnl" dirty="0" smtClean="0"/>
              <a:t>presupuestal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46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08720"/>
          </a:xfrm>
        </p:spPr>
        <p:txBody>
          <a:bodyPr>
            <a:normAutofit/>
          </a:bodyPr>
          <a:lstStyle/>
          <a:p>
            <a:r>
              <a:rPr lang="es-PE" dirty="0"/>
              <a:t>2</a:t>
            </a:r>
            <a:r>
              <a:rPr lang="es-PE" dirty="0" smtClean="0"/>
              <a:t>.1 </a:t>
            </a:r>
            <a:r>
              <a:rPr lang="es-PE" dirty="0"/>
              <a:t>Gasto por nivel de gobierno</a:t>
            </a:r>
            <a:endParaRPr lang="es-PE" sz="3600" dirty="0"/>
          </a:p>
        </p:txBody>
      </p:sp>
      <p:sp>
        <p:nvSpPr>
          <p:cNvPr id="14" name="3 Marcador de texto"/>
          <p:cNvSpPr>
            <a:spLocks noGrp="1"/>
          </p:cNvSpPr>
          <p:nvPr>
            <p:ph type="body" idx="1"/>
          </p:nvPr>
        </p:nvSpPr>
        <p:spPr>
          <a:xfrm>
            <a:off x="457200" y="5589240"/>
            <a:ext cx="8329642" cy="762000"/>
          </a:xfrm>
        </p:spPr>
        <p:txBody>
          <a:bodyPr anchor="ctr">
            <a:normAutofit fontScale="85000" lnSpcReduction="10000"/>
          </a:bodyPr>
          <a:lstStyle/>
          <a:p>
            <a:pPr algn="just"/>
            <a:r>
              <a:rPr lang="es-ES_tradnl" dirty="0">
                <a:solidFill>
                  <a:srgbClr val="FF6600"/>
                </a:solidFill>
              </a:rPr>
              <a:t>Creciente rol de los gobiernos regionales, nivel nacional todavía ejecuta acciones ejecutivas.  Descentralización en proceso de consolidación.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30" y="2032000"/>
            <a:ext cx="729234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00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2.2 Gasto por alumno regional en primaria, según ruralidad</a:t>
            </a:r>
            <a:endParaRPr lang="es-PE" sz="3600" dirty="0"/>
          </a:p>
        </p:txBody>
      </p:sp>
      <p:sp>
        <p:nvSpPr>
          <p:cNvPr id="14" name="3 Marcador de texto"/>
          <p:cNvSpPr>
            <a:spLocks noGrp="1"/>
          </p:cNvSpPr>
          <p:nvPr>
            <p:ph type="body" idx="1"/>
          </p:nvPr>
        </p:nvSpPr>
        <p:spPr>
          <a:xfrm>
            <a:off x="457200" y="5589240"/>
            <a:ext cx="8329642" cy="762000"/>
          </a:xfrm>
        </p:spPr>
        <p:txBody>
          <a:bodyPr anchor="ctr">
            <a:normAutofit fontScale="92500" lnSpcReduction="10000"/>
          </a:bodyPr>
          <a:lstStyle/>
          <a:p>
            <a:pPr algn="just"/>
            <a:r>
              <a:rPr lang="es-ES_tradnl" dirty="0" smtClean="0">
                <a:solidFill>
                  <a:srgbClr val="FF6600"/>
                </a:solidFill>
              </a:rPr>
              <a:t>Inequidad: </a:t>
            </a:r>
            <a:r>
              <a:rPr lang="es-ES_tradnl" dirty="0">
                <a:solidFill>
                  <a:srgbClr val="FF6600"/>
                </a:solidFill>
              </a:rPr>
              <a:t>No hay necesariamente una relación entre mayor necesidad y mayor financiamiento a nivel regional.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1447800"/>
            <a:ext cx="8013700" cy="394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52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</TotalTime>
  <Words>772</Words>
  <Application>Microsoft Macintosh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Custom Design</vt:lpstr>
      <vt:lpstr>Análisis del programa presupuestal e incidencia de beneficiarios:  Dos miradas a la inequidad en el sector educación</vt:lpstr>
      <vt:lpstr>El análisis de los programas presupuestales (PBA) y análisis de la incidencia en los beneficios  (BIA)</vt:lpstr>
      <vt:lpstr>I. Descripción general del sector Educación</vt:lpstr>
      <vt:lpstr>1.1 Cobertura educativa por edad, género y  área de residencia, 2008</vt:lpstr>
      <vt:lpstr>1.2 Ranking  PISA 2000 Obsérvese última posición del país</vt:lpstr>
      <vt:lpstr>1.3 Resultado ECE 2008</vt:lpstr>
      <vt:lpstr>II. Análisis de programación presupuestal</vt:lpstr>
      <vt:lpstr>2.1 Gasto por nivel de gobierno</vt:lpstr>
      <vt:lpstr>2.2 Gasto por alumno regional en primaria, según ruralidad</vt:lpstr>
      <vt:lpstr>III. Análisis e incidencia de los beneficiarios</vt:lpstr>
      <vt:lpstr>3.1 Gasto por alumno por programa</vt:lpstr>
      <vt:lpstr>3.2 Matrícula por quintiles de gasto</vt:lpstr>
      <vt:lpstr>3.3 Distribución de gasto por alumno por quintiles</vt:lpstr>
      <vt:lpstr>3.4 Distribución del beneficio por programas según quintiles de gasto  </vt:lpstr>
      <vt:lpstr>Resultados</vt:lpstr>
    </vt:vector>
  </TitlesOfParts>
  <Company>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Budgeting and Benefit Incidence Analysis: Agua y Saneamiento</dc:title>
  <dc:creator>UP</dc:creator>
  <cp:lastModifiedBy>johanna montauban bryce</cp:lastModifiedBy>
  <cp:revision>156</cp:revision>
  <cp:lastPrinted>2011-02-14T18:29:35Z</cp:lastPrinted>
  <dcterms:created xsi:type="dcterms:W3CDTF">2011-01-24T18:29:44Z</dcterms:created>
  <dcterms:modified xsi:type="dcterms:W3CDTF">2011-04-03T16:26:17Z</dcterms:modified>
</cp:coreProperties>
</file>