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60" r:id="rId4"/>
    <p:sldId id="258" r:id="rId5"/>
    <p:sldId id="259" r:id="rId6"/>
    <p:sldId id="261" r:id="rId7"/>
    <p:sldId id="265" r:id="rId8"/>
    <p:sldId id="262" r:id="rId9"/>
    <p:sldId id="263" r:id="rId10"/>
    <p:sldId id="264"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94624" autoAdjust="0"/>
  </p:normalViewPr>
  <p:slideViewPr>
    <p:cSldViewPr>
      <p:cViewPr varScale="1">
        <p:scale>
          <a:sx n="69" d="100"/>
          <a:sy n="69" d="100"/>
        </p:scale>
        <p:origin x="-546" y="-102"/>
      </p:cViewPr>
      <p:guideLst>
        <p:guide orient="horz" pos="2160"/>
        <p:guide pos="2880"/>
      </p:guideLst>
    </p:cSldViewPr>
  </p:slideViewPr>
  <p:outlineViewPr>
    <p:cViewPr>
      <p:scale>
        <a:sx n="33" d="100"/>
        <a:sy n="33" d="100"/>
      </p:scale>
      <p:origin x="54" y="17778"/>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371EBFE9-8B7E-4C07-80C7-475D8355C8E3}" type="datetimeFigureOut">
              <a:rPr lang="es-PE" smtClean="0"/>
              <a:pPr/>
              <a:t>26/01/2011</a:t>
            </a:fld>
            <a:endParaRPr lang="es-PE" dirty="0"/>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PE" dirty="0"/>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3D9F7224-C40B-4D65-ABF1-5586E6641C4F}" type="slidenum">
              <a:rPr lang="es-PE" smtClean="0"/>
              <a:pPr/>
              <a:t>‹Nº›</a:t>
            </a:fld>
            <a:endParaRPr lang="es-PE"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371EBFE9-8B7E-4C07-80C7-475D8355C8E3}" type="datetimeFigureOut">
              <a:rPr lang="es-PE" smtClean="0"/>
              <a:pPr/>
              <a:t>26/01/2011</a:t>
            </a:fld>
            <a:endParaRPr lang="es-PE" dirty="0"/>
          </a:p>
        </p:txBody>
      </p:sp>
      <p:sp>
        <p:nvSpPr>
          <p:cNvPr id="5" name="4 Marcador de pie de página"/>
          <p:cNvSpPr>
            <a:spLocks noGrp="1"/>
          </p:cNvSpPr>
          <p:nvPr>
            <p:ph type="ftr" sz="quarter" idx="11"/>
          </p:nvPr>
        </p:nvSpPr>
        <p:spPr/>
        <p:txBody>
          <a:bodyPr/>
          <a:lstStyle>
            <a:extLst/>
          </a:lstStyle>
          <a:p>
            <a:endParaRPr lang="es-PE" dirty="0"/>
          </a:p>
        </p:txBody>
      </p:sp>
      <p:sp>
        <p:nvSpPr>
          <p:cNvPr id="6" name="5 Marcador de número de diapositiva"/>
          <p:cNvSpPr>
            <a:spLocks noGrp="1"/>
          </p:cNvSpPr>
          <p:nvPr>
            <p:ph type="sldNum" sz="quarter" idx="12"/>
          </p:nvPr>
        </p:nvSpPr>
        <p:spPr/>
        <p:txBody>
          <a:bodyPr/>
          <a:lstStyle>
            <a:extLst/>
          </a:lstStyle>
          <a:p>
            <a:fld id="{3D9F7224-C40B-4D65-ABF1-5586E6641C4F}" type="slidenum">
              <a:rPr lang="es-PE" smtClean="0"/>
              <a:pPr/>
              <a:t>‹Nº›</a:t>
            </a:fld>
            <a:endParaRPr lang="es-P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371EBFE9-8B7E-4C07-80C7-475D8355C8E3}" type="datetimeFigureOut">
              <a:rPr lang="es-PE" smtClean="0"/>
              <a:pPr/>
              <a:t>26/01/2011</a:t>
            </a:fld>
            <a:endParaRPr lang="es-PE" dirty="0"/>
          </a:p>
        </p:txBody>
      </p:sp>
      <p:sp>
        <p:nvSpPr>
          <p:cNvPr id="5" name="4 Marcador de pie de página"/>
          <p:cNvSpPr>
            <a:spLocks noGrp="1"/>
          </p:cNvSpPr>
          <p:nvPr>
            <p:ph type="ftr" sz="quarter" idx="11"/>
          </p:nvPr>
        </p:nvSpPr>
        <p:spPr/>
        <p:txBody>
          <a:bodyPr/>
          <a:lstStyle>
            <a:extLst/>
          </a:lstStyle>
          <a:p>
            <a:endParaRPr lang="es-PE" dirty="0"/>
          </a:p>
        </p:txBody>
      </p:sp>
      <p:sp>
        <p:nvSpPr>
          <p:cNvPr id="6" name="5 Marcador de número de diapositiva"/>
          <p:cNvSpPr>
            <a:spLocks noGrp="1"/>
          </p:cNvSpPr>
          <p:nvPr>
            <p:ph type="sldNum" sz="quarter" idx="12"/>
          </p:nvPr>
        </p:nvSpPr>
        <p:spPr/>
        <p:txBody>
          <a:bodyPr/>
          <a:lstStyle>
            <a:extLst/>
          </a:lstStyle>
          <a:p>
            <a:fld id="{3D9F7224-C40B-4D65-ABF1-5586E6641C4F}" type="slidenum">
              <a:rPr lang="es-PE" smtClean="0"/>
              <a:pPr/>
              <a:t>‹Nº›</a:t>
            </a:fld>
            <a:endParaRPr lang="es-P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371EBFE9-8B7E-4C07-80C7-475D8355C8E3}" type="datetimeFigureOut">
              <a:rPr lang="es-PE" smtClean="0"/>
              <a:pPr/>
              <a:t>26/01/2011</a:t>
            </a:fld>
            <a:endParaRPr lang="es-PE" dirty="0"/>
          </a:p>
        </p:txBody>
      </p:sp>
      <p:sp>
        <p:nvSpPr>
          <p:cNvPr id="5" name="4 Marcador de pie de página"/>
          <p:cNvSpPr>
            <a:spLocks noGrp="1"/>
          </p:cNvSpPr>
          <p:nvPr>
            <p:ph type="ftr" sz="quarter" idx="11"/>
          </p:nvPr>
        </p:nvSpPr>
        <p:spPr/>
        <p:txBody>
          <a:bodyPr/>
          <a:lstStyle>
            <a:extLst/>
          </a:lstStyle>
          <a:p>
            <a:endParaRPr lang="es-PE" dirty="0"/>
          </a:p>
        </p:txBody>
      </p:sp>
      <p:sp>
        <p:nvSpPr>
          <p:cNvPr id="6" name="5 Marcador de número de diapositiva"/>
          <p:cNvSpPr>
            <a:spLocks noGrp="1"/>
          </p:cNvSpPr>
          <p:nvPr>
            <p:ph type="sldNum" sz="quarter" idx="12"/>
          </p:nvPr>
        </p:nvSpPr>
        <p:spPr/>
        <p:txBody>
          <a:bodyPr/>
          <a:lstStyle>
            <a:extLst/>
          </a:lstStyle>
          <a:p>
            <a:fld id="{3D9F7224-C40B-4D65-ABF1-5586E6641C4F}" type="slidenum">
              <a:rPr lang="es-PE" smtClean="0"/>
              <a:pPr/>
              <a:t>‹Nº›</a:t>
            </a:fld>
            <a:endParaRPr lang="es-PE" dirty="0"/>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371EBFE9-8B7E-4C07-80C7-475D8355C8E3}" type="datetimeFigureOut">
              <a:rPr lang="es-PE" smtClean="0"/>
              <a:pPr/>
              <a:t>26/01/2011</a:t>
            </a:fld>
            <a:endParaRPr lang="es-PE" dirty="0"/>
          </a:p>
        </p:txBody>
      </p:sp>
      <p:sp>
        <p:nvSpPr>
          <p:cNvPr id="5" name="4 Marcador de pie de página"/>
          <p:cNvSpPr>
            <a:spLocks noGrp="1"/>
          </p:cNvSpPr>
          <p:nvPr>
            <p:ph type="ftr" sz="quarter" idx="11"/>
          </p:nvPr>
        </p:nvSpPr>
        <p:spPr/>
        <p:txBody>
          <a:bodyPr/>
          <a:lstStyle>
            <a:extLst/>
          </a:lstStyle>
          <a:p>
            <a:endParaRPr lang="es-PE" dirty="0"/>
          </a:p>
        </p:txBody>
      </p:sp>
      <p:sp>
        <p:nvSpPr>
          <p:cNvPr id="6" name="5 Marcador de número de diapositiva"/>
          <p:cNvSpPr>
            <a:spLocks noGrp="1"/>
          </p:cNvSpPr>
          <p:nvPr>
            <p:ph type="sldNum" sz="quarter" idx="12"/>
          </p:nvPr>
        </p:nvSpPr>
        <p:spPr/>
        <p:txBody>
          <a:bodyPr/>
          <a:lstStyle>
            <a:extLst/>
          </a:lstStyle>
          <a:p>
            <a:fld id="{3D9F7224-C40B-4D65-ABF1-5586E6641C4F}" type="slidenum">
              <a:rPr lang="es-PE" smtClean="0"/>
              <a:pPr/>
              <a:t>‹Nº›</a:t>
            </a:fld>
            <a:endParaRPr lang="es-PE" dirty="0"/>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371EBFE9-8B7E-4C07-80C7-475D8355C8E3}" type="datetimeFigureOut">
              <a:rPr lang="es-PE" smtClean="0"/>
              <a:pPr/>
              <a:t>26/01/2011</a:t>
            </a:fld>
            <a:endParaRPr lang="es-PE" dirty="0"/>
          </a:p>
        </p:txBody>
      </p:sp>
      <p:sp>
        <p:nvSpPr>
          <p:cNvPr id="6" name="5 Marcador de pie de página"/>
          <p:cNvSpPr>
            <a:spLocks noGrp="1"/>
          </p:cNvSpPr>
          <p:nvPr>
            <p:ph type="ftr" sz="quarter" idx="11"/>
          </p:nvPr>
        </p:nvSpPr>
        <p:spPr/>
        <p:txBody>
          <a:bodyPr/>
          <a:lstStyle>
            <a:extLst/>
          </a:lstStyle>
          <a:p>
            <a:endParaRPr lang="es-PE" dirty="0"/>
          </a:p>
        </p:txBody>
      </p:sp>
      <p:sp>
        <p:nvSpPr>
          <p:cNvPr id="7" name="6 Marcador de número de diapositiva"/>
          <p:cNvSpPr>
            <a:spLocks noGrp="1"/>
          </p:cNvSpPr>
          <p:nvPr>
            <p:ph type="sldNum" sz="quarter" idx="12"/>
          </p:nvPr>
        </p:nvSpPr>
        <p:spPr/>
        <p:txBody>
          <a:bodyPr/>
          <a:lstStyle>
            <a:extLst/>
          </a:lstStyle>
          <a:p>
            <a:fld id="{3D9F7224-C40B-4D65-ABF1-5586E6641C4F}" type="slidenum">
              <a:rPr lang="es-PE" smtClean="0"/>
              <a:pPr/>
              <a:t>‹Nº›</a:t>
            </a:fld>
            <a:endParaRPr lang="es-PE" dirty="0"/>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371EBFE9-8B7E-4C07-80C7-475D8355C8E3}" type="datetimeFigureOut">
              <a:rPr lang="es-PE" smtClean="0"/>
              <a:pPr/>
              <a:t>26/01/2011</a:t>
            </a:fld>
            <a:endParaRPr lang="es-PE" dirty="0"/>
          </a:p>
        </p:txBody>
      </p:sp>
      <p:sp>
        <p:nvSpPr>
          <p:cNvPr id="8" name="7 Marcador de pie de página"/>
          <p:cNvSpPr>
            <a:spLocks noGrp="1"/>
          </p:cNvSpPr>
          <p:nvPr>
            <p:ph type="ftr" sz="quarter" idx="11"/>
          </p:nvPr>
        </p:nvSpPr>
        <p:spPr/>
        <p:txBody>
          <a:bodyPr/>
          <a:lstStyle>
            <a:extLst/>
          </a:lstStyle>
          <a:p>
            <a:endParaRPr lang="es-PE" dirty="0"/>
          </a:p>
        </p:txBody>
      </p:sp>
      <p:sp>
        <p:nvSpPr>
          <p:cNvPr id="9" name="8 Marcador de número de diapositiva"/>
          <p:cNvSpPr>
            <a:spLocks noGrp="1"/>
          </p:cNvSpPr>
          <p:nvPr>
            <p:ph type="sldNum" sz="quarter" idx="12"/>
          </p:nvPr>
        </p:nvSpPr>
        <p:spPr/>
        <p:txBody>
          <a:bodyPr/>
          <a:lstStyle>
            <a:extLst/>
          </a:lstStyle>
          <a:p>
            <a:fld id="{3D9F7224-C40B-4D65-ABF1-5586E6641C4F}" type="slidenum">
              <a:rPr lang="es-PE" smtClean="0"/>
              <a:pPr/>
              <a:t>‹Nº›</a:t>
            </a:fld>
            <a:endParaRPr lang="es-PE"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371EBFE9-8B7E-4C07-80C7-475D8355C8E3}" type="datetimeFigureOut">
              <a:rPr lang="es-PE" smtClean="0"/>
              <a:pPr/>
              <a:t>26/01/2011</a:t>
            </a:fld>
            <a:endParaRPr lang="es-PE" dirty="0"/>
          </a:p>
        </p:txBody>
      </p:sp>
      <p:sp>
        <p:nvSpPr>
          <p:cNvPr id="4" name="3 Marcador de pie de página"/>
          <p:cNvSpPr>
            <a:spLocks noGrp="1"/>
          </p:cNvSpPr>
          <p:nvPr>
            <p:ph type="ftr" sz="quarter" idx="11"/>
          </p:nvPr>
        </p:nvSpPr>
        <p:spPr/>
        <p:txBody>
          <a:bodyPr/>
          <a:lstStyle>
            <a:extLst/>
          </a:lstStyle>
          <a:p>
            <a:endParaRPr lang="es-PE" dirty="0"/>
          </a:p>
        </p:txBody>
      </p:sp>
      <p:sp>
        <p:nvSpPr>
          <p:cNvPr id="5" name="4 Marcador de número de diapositiva"/>
          <p:cNvSpPr>
            <a:spLocks noGrp="1"/>
          </p:cNvSpPr>
          <p:nvPr>
            <p:ph type="sldNum" sz="quarter" idx="12"/>
          </p:nvPr>
        </p:nvSpPr>
        <p:spPr/>
        <p:txBody>
          <a:bodyPr/>
          <a:lstStyle>
            <a:extLst/>
          </a:lstStyle>
          <a:p>
            <a:fld id="{3D9F7224-C40B-4D65-ABF1-5586E6641C4F}" type="slidenum">
              <a:rPr lang="es-PE" smtClean="0"/>
              <a:pPr/>
              <a:t>‹Nº›</a:t>
            </a:fld>
            <a:endParaRPr lang="es-PE" dirty="0"/>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371EBFE9-8B7E-4C07-80C7-475D8355C8E3}" type="datetimeFigureOut">
              <a:rPr lang="es-PE" smtClean="0"/>
              <a:pPr/>
              <a:t>26/01/2011</a:t>
            </a:fld>
            <a:endParaRPr lang="es-PE" dirty="0"/>
          </a:p>
        </p:txBody>
      </p:sp>
      <p:sp>
        <p:nvSpPr>
          <p:cNvPr id="3" name="2 Marcador de pie de página"/>
          <p:cNvSpPr>
            <a:spLocks noGrp="1"/>
          </p:cNvSpPr>
          <p:nvPr>
            <p:ph type="ftr" sz="quarter" idx="11"/>
          </p:nvPr>
        </p:nvSpPr>
        <p:spPr/>
        <p:txBody>
          <a:bodyPr/>
          <a:lstStyle>
            <a:extLst/>
          </a:lstStyle>
          <a:p>
            <a:endParaRPr lang="es-PE" dirty="0"/>
          </a:p>
        </p:txBody>
      </p:sp>
      <p:sp>
        <p:nvSpPr>
          <p:cNvPr id="4" name="3 Marcador de número de diapositiva"/>
          <p:cNvSpPr>
            <a:spLocks noGrp="1"/>
          </p:cNvSpPr>
          <p:nvPr>
            <p:ph type="sldNum" sz="quarter" idx="12"/>
          </p:nvPr>
        </p:nvSpPr>
        <p:spPr/>
        <p:txBody>
          <a:bodyPr/>
          <a:lstStyle>
            <a:extLst/>
          </a:lstStyle>
          <a:p>
            <a:fld id="{3D9F7224-C40B-4D65-ABF1-5586E6641C4F}" type="slidenum">
              <a:rPr lang="es-PE" smtClean="0"/>
              <a:pPr/>
              <a:t>‹Nº›</a:t>
            </a:fld>
            <a:endParaRPr lang="es-P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371EBFE9-8B7E-4C07-80C7-475D8355C8E3}" type="datetimeFigureOut">
              <a:rPr lang="es-PE" smtClean="0"/>
              <a:pPr/>
              <a:t>26/01/2011</a:t>
            </a:fld>
            <a:endParaRPr lang="es-PE" dirty="0"/>
          </a:p>
        </p:txBody>
      </p:sp>
      <p:sp>
        <p:nvSpPr>
          <p:cNvPr id="6" name="5 Marcador de pie de página"/>
          <p:cNvSpPr>
            <a:spLocks noGrp="1"/>
          </p:cNvSpPr>
          <p:nvPr>
            <p:ph type="ftr" sz="quarter" idx="11"/>
          </p:nvPr>
        </p:nvSpPr>
        <p:spPr/>
        <p:txBody>
          <a:bodyPr/>
          <a:lstStyle>
            <a:extLst/>
          </a:lstStyle>
          <a:p>
            <a:endParaRPr lang="es-PE" dirty="0"/>
          </a:p>
        </p:txBody>
      </p:sp>
      <p:sp>
        <p:nvSpPr>
          <p:cNvPr id="7" name="6 Marcador de número de diapositiva"/>
          <p:cNvSpPr>
            <a:spLocks noGrp="1"/>
          </p:cNvSpPr>
          <p:nvPr>
            <p:ph type="sldNum" sz="quarter" idx="12"/>
          </p:nvPr>
        </p:nvSpPr>
        <p:spPr/>
        <p:txBody>
          <a:bodyPr/>
          <a:lstStyle>
            <a:extLst/>
          </a:lstStyle>
          <a:p>
            <a:fld id="{3D9F7224-C40B-4D65-ABF1-5586E6641C4F}" type="slidenum">
              <a:rPr lang="es-PE" smtClean="0"/>
              <a:pPr/>
              <a:t>‹Nº›</a:t>
            </a:fld>
            <a:endParaRPr lang="es-PE"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dirty="0"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371EBFE9-8B7E-4C07-80C7-475D8355C8E3}" type="datetimeFigureOut">
              <a:rPr lang="es-PE" smtClean="0"/>
              <a:pPr/>
              <a:t>26/01/2011</a:t>
            </a:fld>
            <a:endParaRPr lang="es-PE" dirty="0"/>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PE" dirty="0"/>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3D9F7224-C40B-4D65-ABF1-5586E6641C4F}" type="slidenum">
              <a:rPr lang="es-PE" smtClean="0"/>
              <a:pPr/>
              <a:t>‹Nº›</a:t>
            </a:fld>
            <a:endParaRPr lang="es-PE" dirty="0"/>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8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11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71EBFE9-8B7E-4C07-80C7-475D8355C8E3}" type="datetimeFigureOut">
              <a:rPr lang="es-PE" smtClean="0"/>
              <a:pPr/>
              <a:t>26/01/2011</a:t>
            </a:fld>
            <a:endParaRPr lang="es-PE" dirty="0"/>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PE" dirty="0"/>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D9F7224-C40B-4D65-ABF1-5586E6641C4F}" type="slidenum">
              <a:rPr lang="es-PE" smtClean="0"/>
              <a:pPr/>
              <a:t>‹Nº›</a:t>
            </a:fld>
            <a:endParaRPr lang="es-PE"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4"/>
            <a:ext cx="7772400" cy="1829761"/>
          </a:xfrm>
        </p:spPr>
        <p:txBody>
          <a:bodyPr>
            <a:normAutofit fontScale="90000"/>
          </a:bodyPr>
          <a:lstStyle/>
          <a:p>
            <a:r>
              <a:rPr lang="en-US" dirty="0" smtClean="0"/>
              <a:t>Program Budgeting and Benefit Incidence Analysis, Sector: Agua y Saneamiento</a:t>
            </a:r>
            <a:endParaRPr lang="es-PE" dirty="0"/>
          </a:p>
        </p:txBody>
      </p:sp>
      <p:sp>
        <p:nvSpPr>
          <p:cNvPr id="3" name="2 Subtítulo"/>
          <p:cNvSpPr>
            <a:spLocks noGrp="1"/>
          </p:cNvSpPr>
          <p:nvPr>
            <p:ph type="subTitle" idx="1"/>
          </p:nvPr>
        </p:nvSpPr>
        <p:spPr/>
        <p:txBody>
          <a:bodyPr>
            <a:normAutofit fontScale="92500" lnSpcReduction="20000"/>
          </a:bodyPr>
          <a:lstStyle/>
          <a:p>
            <a:r>
              <a:rPr lang="es-PE" b="1" dirty="0" smtClean="0"/>
              <a:t>Eduardo Morón</a:t>
            </a:r>
          </a:p>
          <a:p>
            <a:r>
              <a:rPr lang="es-PE" dirty="0" smtClean="0"/>
              <a:t>Con la colaboración de:</a:t>
            </a:r>
          </a:p>
          <a:p>
            <a:r>
              <a:rPr lang="es-PE" dirty="0" smtClean="0"/>
              <a:t>Graciela Muñiz y Martín Rostagno</a:t>
            </a:r>
            <a:endParaRPr lang="es-PE"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rmAutofit/>
          </a:bodyPr>
          <a:lstStyle/>
          <a:p>
            <a:r>
              <a:rPr lang="es-PE" sz="3200" dirty="0" smtClean="0"/>
              <a:t>II.3 Resultados</a:t>
            </a:r>
            <a:r>
              <a:rPr lang="es-PE" sz="2800" dirty="0" smtClean="0"/>
              <a:t>:</a:t>
            </a:r>
            <a:endParaRPr lang="es-PE" sz="2800" dirty="0"/>
          </a:p>
        </p:txBody>
      </p:sp>
      <p:sp>
        <p:nvSpPr>
          <p:cNvPr id="4" name="3 Marcador de texto"/>
          <p:cNvSpPr>
            <a:spLocks noGrp="1"/>
          </p:cNvSpPr>
          <p:nvPr>
            <p:ph type="body" idx="1"/>
          </p:nvPr>
        </p:nvSpPr>
        <p:spPr>
          <a:xfrm>
            <a:off x="5000628" y="1500174"/>
            <a:ext cx="4040188" cy="4429156"/>
          </a:xfrm>
        </p:spPr>
        <p:txBody>
          <a:bodyPr>
            <a:normAutofit fontScale="70000" lnSpcReduction="20000"/>
          </a:bodyPr>
          <a:lstStyle/>
          <a:p>
            <a:pPr algn="just">
              <a:buClr>
                <a:schemeClr val="bg1"/>
              </a:buClr>
              <a:buFont typeface="Courier New" pitchFamily="49" charset="0"/>
              <a:buChar char="o"/>
            </a:pPr>
            <a:r>
              <a:rPr lang="es-PE" dirty="0" smtClean="0"/>
              <a:t>Existe una clara tendencia  creciente en el gasto. Considerar que el monto observado para el 2009 solo es el presupuestado y que el mismo se puede hasta duplicar.</a:t>
            </a:r>
          </a:p>
          <a:p>
            <a:pPr>
              <a:buClr>
                <a:schemeClr val="bg1"/>
              </a:buClr>
              <a:buFont typeface="Courier New" pitchFamily="49" charset="0"/>
              <a:buChar char="o"/>
            </a:pPr>
            <a:endParaRPr lang="es-PE" dirty="0" smtClean="0"/>
          </a:p>
          <a:p>
            <a:pPr algn="just">
              <a:buClr>
                <a:schemeClr val="bg1"/>
              </a:buClr>
              <a:buFont typeface="Courier New" pitchFamily="49" charset="0"/>
              <a:buChar char="o"/>
            </a:pPr>
            <a:r>
              <a:rPr lang="es-PE" dirty="0" smtClean="0"/>
              <a:t>Como era de esperar para este sector, el gasto en infraestructura es el principal.</a:t>
            </a:r>
          </a:p>
          <a:p>
            <a:pPr algn="just">
              <a:buClr>
                <a:schemeClr val="bg1"/>
              </a:buClr>
              <a:buFont typeface="Courier New" pitchFamily="49" charset="0"/>
              <a:buChar char="o"/>
            </a:pPr>
            <a:endParaRPr lang="es-PE" dirty="0" smtClean="0"/>
          </a:p>
          <a:p>
            <a:pPr algn="just">
              <a:buClr>
                <a:schemeClr val="bg1"/>
              </a:buClr>
              <a:buFont typeface="Courier New" pitchFamily="49" charset="0"/>
              <a:buChar char="o"/>
            </a:pPr>
            <a:r>
              <a:rPr lang="es-PE" dirty="0" smtClean="0"/>
              <a:t>Si bien las donaciones y transferencias han aumentado su importancia relativa. Esto se debe mayormente a las transferencias por parte del gobierno nacional a los gobiernos regionales y locales.</a:t>
            </a:r>
            <a:endParaRPr lang="es-PE" dirty="0"/>
          </a:p>
        </p:txBody>
      </p:sp>
      <p:pic>
        <p:nvPicPr>
          <p:cNvPr id="4101" name="Picture 5"/>
          <p:cNvPicPr>
            <a:picLocks noChangeAspect="1" noChangeArrowheads="1"/>
          </p:cNvPicPr>
          <p:nvPr/>
        </p:nvPicPr>
        <p:blipFill>
          <a:blip r:embed="rId2" cstate="print"/>
          <a:srcRect/>
          <a:stretch>
            <a:fillRect/>
          </a:stretch>
        </p:blipFill>
        <p:spPr bwMode="auto">
          <a:xfrm>
            <a:off x="88887" y="1559161"/>
            <a:ext cx="4697427" cy="2155591"/>
          </a:xfrm>
          <a:prstGeom prst="rect">
            <a:avLst/>
          </a:prstGeom>
          <a:noFill/>
          <a:ln w="9525">
            <a:noFill/>
            <a:miter lim="800000"/>
            <a:headEnd/>
            <a:tailEnd/>
          </a:ln>
          <a:effectLst/>
        </p:spPr>
      </p:pic>
      <p:pic>
        <p:nvPicPr>
          <p:cNvPr id="4102" name="Picture 6"/>
          <p:cNvPicPr>
            <a:picLocks noChangeAspect="1" noChangeArrowheads="1"/>
          </p:cNvPicPr>
          <p:nvPr/>
        </p:nvPicPr>
        <p:blipFill>
          <a:blip r:embed="rId3" cstate="print"/>
          <a:srcRect/>
          <a:stretch>
            <a:fillRect/>
          </a:stretch>
        </p:blipFill>
        <p:spPr bwMode="auto">
          <a:xfrm>
            <a:off x="71406" y="3875147"/>
            <a:ext cx="4786346" cy="219705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4"/>
            <a:ext cx="8229600" cy="1143000"/>
          </a:xfrm>
        </p:spPr>
        <p:txBody>
          <a:bodyPr>
            <a:normAutofit/>
          </a:bodyPr>
          <a:lstStyle/>
          <a:p>
            <a:r>
              <a:rPr lang="es-PE" sz="3200" dirty="0" smtClean="0"/>
              <a:t>II.3 Resultados</a:t>
            </a:r>
            <a:endParaRPr lang="es-PE" sz="3200" dirty="0"/>
          </a:p>
        </p:txBody>
      </p:sp>
      <p:sp>
        <p:nvSpPr>
          <p:cNvPr id="3" name="2 Marcador de texto"/>
          <p:cNvSpPr>
            <a:spLocks noGrp="1"/>
          </p:cNvSpPr>
          <p:nvPr>
            <p:ph type="body" idx="1"/>
          </p:nvPr>
        </p:nvSpPr>
        <p:spPr>
          <a:xfrm>
            <a:off x="1214414" y="4214818"/>
            <a:ext cx="6643734" cy="2071702"/>
          </a:xfrm>
        </p:spPr>
        <p:txBody>
          <a:bodyPr anchor="t">
            <a:normAutofit fontScale="55000" lnSpcReduction="20000"/>
          </a:bodyPr>
          <a:lstStyle/>
          <a:p>
            <a:pPr>
              <a:buClr>
                <a:schemeClr val="bg1"/>
              </a:buClr>
              <a:buFont typeface="Courier New" pitchFamily="49" charset="0"/>
              <a:buChar char="o"/>
            </a:pPr>
            <a:endParaRPr lang="es-PE" sz="2500" dirty="0" smtClean="0"/>
          </a:p>
          <a:p>
            <a:pPr>
              <a:buClr>
                <a:schemeClr val="bg1"/>
              </a:buClr>
              <a:buFont typeface="Courier New" pitchFamily="49" charset="0"/>
              <a:buChar char="o"/>
            </a:pPr>
            <a:r>
              <a:rPr lang="es-PE" sz="2500" dirty="0" smtClean="0"/>
              <a:t>El gasto del sector representó menos del 1% del PBI del 2008.</a:t>
            </a:r>
          </a:p>
          <a:p>
            <a:pPr>
              <a:buClr>
                <a:schemeClr val="bg1"/>
              </a:buClr>
              <a:buFont typeface="Courier New" pitchFamily="49" charset="0"/>
              <a:buChar char="o"/>
            </a:pPr>
            <a:endParaRPr lang="es-PE" sz="2500" dirty="0" smtClean="0"/>
          </a:p>
          <a:p>
            <a:pPr algn="just">
              <a:buClr>
                <a:schemeClr val="bg1"/>
              </a:buClr>
              <a:buFont typeface="Courier New" pitchFamily="49" charset="0"/>
              <a:buChar char="o"/>
            </a:pPr>
            <a:r>
              <a:rPr lang="es-PE" sz="2500" dirty="0" smtClean="0"/>
              <a:t>La mayor parte del gasto fue efectuada por el gobierno nacional, este incluye diferentes programas ejecutados por el poder ejecutivo a través del MVCS.</a:t>
            </a:r>
          </a:p>
          <a:p>
            <a:pPr algn="just">
              <a:buClr>
                <a:schemeClr val="bg1"/>
              </a:buClr>
              <a:buFont typeface="Courier New" pitchFamily="49" charset="0"/>
              <a:buChar char="o"/>
            </a:pPr>
            <a:endParaRPr lang="es-PE" sz="2500" dirty="0" smtClean="0"/>
          </a:p>
          <a:p>
            <a:pPr algn="just">
              <a:buClr>
                <a:schemeClr val="bg1"/>
              </a:buClr>
              <a:buFont typeface="Courier New" pitchFamily="49" charset="0"/>
              <a:buChar char="o"/>
            </a:pPr>
            <a:r>
              <a:rPr lang="es-PE" sz="2500" dirty="0" smtClean="0"/>
              <a:t>El pago realizado por los hogares permite a las EPS ser autosuficientes; esto implica que el gobierno no necesita subsidiar sus operaciones, más no así las inversiones.</a:t>
            </a:r>
          </a:p>
          <a:p>
            <a:pPr algn="just">
              <a:buClr>
                <a:schemeClr val="bg1"/>
              </a:buClr>
              <a:buFont typeface="Courier New" pitchFamily="49" charset="0"/>
              <a:buChar char="o"/>
            </a:pPr>
            <a:endParaRPr lang="es-PE" dirty="0" smtClean="0"/>
          </a:p>
          <a:p>
            <a:pPr algn="just">
              <a:buClr>
                <a:schemeClr val="bg1"/>
              </a:buClr>
              <a:buFont typeface="Courier New" pitchFamily="49" charset="0"/>
              <a:buChar char="o"/>
            </a:pPr>
            <a:endParaRPr lang="es-PE" dirty="0" smtClean="0"/>
          </a:p>
          <a:p>
            <a:pPr algn="just">
              <a:buClr>
                <a:schemeClr val="bg1"/>
              </a:buClr>
              <a:buFont typeface="Courier New" pitchFamily="49" charset="0"/>
              <a:buChar char="o"/>
            </a:pPr>
            <a:endParaRPr lang="es-PE" dirty="0" smtClean="0"/>
          </a:p>
          <a:p>
            <a:pPr>
              <a:buClr>
                <a:schemeClr val="bg1"/>
              </a:buClr>
              <a:buFont typeface="Courier New" pitchFamily="49" charset="0"/>
              <a:buChar char="o"/>
            </a:pPr>
            <a:endParaRPr lang="es-PE" dirty="0"/>
          </a:p>
        </p:txBody>
      </p:sp>
      <p:pic>
        <p:nvPicPr>
          <p:cNvPr id="2050" name="Picture 2"/>
          <p:cNvPicPr>
            <a:picLocks noChangeAspect="1" noChangeArrowheads="1"/>
          </p:cNvPicPr>
          <p:nvPr/>
        </p:nvPicPr>
        <p:blipFill>
          <a:blip r:embed="rId2"/>
          <a:srcRect/>
          <a:stretch>
            <a:fillRect/>
          </a:stretch>
        </p:blipFill>
        <p:spPr bwMode="auto">
          <a:xfrm>
            <a:off x="2000232" y="1071546"/>
            <a:ext cx="5105931" cy="271464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Marcador de contenido"/>
          <p:cNvSpPr>
            <a:spLocks noGrp="1"/>
          </p:cNvSpPr>
          <p:nvPr>
            <p:ph idx="1"/>
          </p:nvPr>
        </p:nvSpPr>
        <p:spPr/>
        <p:txBody>
          <a:bodyPr>
            <a:normAutofit fontScale="85000" lnSpcReduction="20000"/>
          </a:bodyPr>
          <a:lstStyle/>
          <a:p>
            <a:pPr algn="just"/>
            <a:r>
              <a:rPr lang="es-PE" dirty="0" smtClean="0"/>
              <a:t>La eficiencia del sector estará marcada entre otros aspectos por la capacidad de ejecutar el presupuesto establecido.</a:t>
            </a:r>
          </a:p>
          <a:p>
            <a:pPr algn="just"/>
            <a:endParaRPr lang="es-PE" dirty="0" smtClean="0"/>
          </a:p>
          <a:p>
            <a:pPr algn="just"/>
            <a:r>
              <a:rPr lang="es-PE" dirty="0" smtClean="0"/>
              <a:t>Lamentablemente y como es común, no solo en el sector </a:t>
            </a:r>
            <a:r>
              <a:rPr lang="es-PE" dirty="0" smtClean="0"/>
              <a:t>agua y saneamiento</a:t>
            </a:r>
            <a:r>
              <a:rPr lang="es-PE" dirty="0" smtClean="0"/>
              <a:t>, en los últimos años el sector no ha logrado ejecutar el 100% de su presupuesto.</a:t>
            </a:r>
          </a:p>
          <a:p>
            <a:pPr algn="just"/>
            <a:endParaRPr lang="es-PE" dirty="0" smtClean="0"/>
          </a:p>
          <a:p>
            <a:pPr algn="just"/>
            <a:r>
              <a:rPr lang="es-PE" dirty="0" smtClean="0"/>
              <a:t>Dentro del sector el rubro inversiones es el que menor porcentaje de ejecución logra, alrededor del 50% en el 2008. Esto, en un sector donde el rubro inversiones representa  cerca del 51% del gasto, hace que el porcentaje de ejecución alcanzado por todo el sector sea bajo, apenas 65% en el 2008. </a:t>
            </a:r>
            <a:endParaRPr lang="es-PE" dirty="0"/>
          </a:p>
        </p:txBody>
      </p:sp>
      <p:sp>
        <p:nvSpPr>
          <p:cNvPr id="2" name="1 Título"/>
          <p:cNvSpPr>
            <a:spLocks noGrp="1"/>
          </p:cNvSpPr>
          <p:nvPr>
            <p:ph type="title"/>
          </p:nvPr>
        </p:nvSpPr>
        <p:spPr/>
        <p:txBody>
          <a:bodyPr>
            <a:normAutofit/>
          </a:bodyPr>
          <a:lstStyle/>
          <a:p>
            <a:r>
              <a:rPr lang="es-PE" sz="3200" dirty="0" smtClean="0"/>
              <a:t>II.3 Resultados:</a:t>
            </a:r>
            <a:endParaRPr lang="es-PE" sz="3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rmAutofit/>
          </a:bodyPr>
          <a:lstStyle/>
          <a:p>
            <a:r>
              <a:rPr lang="es-PE" sz="3200" dirty="0" smtClean="0"/>
              <a:t>II.3 Resultados:</a:t>
            </a:r>
            <a:endParaRPr lang="es-PE" sz="3200" dirty="0"/>
          </a:p>
        </p:txBody>
      </p:sp>
      <p:sp>
        <p:nvSpPr>
          <p:cNvPr id="5" name="4 Marcador de texto"/>
          <p:cNvSpPr>
            <a:spLocks noGrp="1"/>
          </p:cNvSpPr>
          <p:nvPr>
            <p:ph type="body" idx="1"/>
          </p:nvPr>
        </p:nvSpPr>
        <p:spPr>
          <a:xfrm>
            <a:off x="214282" y="1357298"/>
            <a:ext cx="5000660" cy="4386274"/>
          </a:xfrm>
        </p:spPr>
        <p:txBody>
          <a:bodyPr>
            <a:normAutofit fontScale="70000" lnSpcReduction="20000"/>
          </a:bodyPr>
          <a:lstStyle/>
          <a:p>
            <a:pPr algn="just">
              <a:buClr>
                <a:schemeClr val="bg1"/>
              </a:buClr>
              <a:buFont typeface="Courier New" pitchFamily="49" charset="0"/>
              <a:buChar char="o"/>
            </a:pPr>
            <a:endParaRPr lang="es-PE" dirty="0" smtClean="0"/>
          </a:p>
          <a:p>
            <a:pPr algn="just">
              <a:buClr>
                <a:schemeClr val="bg1"/>
              </a:buClr>
              <a:buFont typeface="Courier New" pitchFamily="49" charset="0"/>
              <a:buChar char="o"/>
            </a:pPr>
            <a:r>
              <a:rPr lang="es-PE" dirty="0" smtClean="0"/>
              <a:t>Al analizar detenidamente el rubro inversiones se observa que son cuatro los ítems más importantes dentro del rubro.</a:t>
            </a:r>
          </a:p>
          <a:p>
            <a:pPr>
              <a:buClr>
                <a:schemeClr val="bg1"/>
              </a:buClr>
              <a:buFont typeface="Courier New" pitchFamily="49" charset="0"/>
              <a:buChar char="o"/>
            </a:pPr>
            <a:endParaRPr lang="es-PE" dirty="0" smtClean="0"/>
          </a:p>
          <a:p>
            <a:pPr algn="just">
              <a:buClr>
                <a:schemeClr val="bg1"/>
              </a:buClr>
              <a:buFont typeface="Courier New" pitchFamily="49" charset="0"/>
              <a:buChar char="o"/>
            </a:pPr>
            <a:r>
              <a:rPr lang="es-PE" dirty="0" smtClean="0"/>
              <a:t>Dos de los ítems están relacionados con servicios de terceros y en particular con la construcción de infraestructura. Esto explicaría el retraso en la ejecución del presupuesto, pues por lo general en este tipo de proyectos existen retrasos inesperados.</a:t>
            </a:r>
          </a:p>
          <a:p>
            <a:pPr algn="just">
              <a:buClr>
                <a:schemeClr val="bg1"/>
              </a:buClr>
              <a:buFont typeface="Courier New" pitchFamily="49" charset="0"/>
              <a:buChar char="o"/>
            </a:pPr>
            <a:endParaRPr lang="es-PE" dirty="0" smtClean="0"/>
          </a:p>
          <a:p>
            <a:pPr algn="just">
              <a:buClr>
                <a:schemeClr val="bg1"/>
              </a:buClr>
              <a:buFont typeface="Courier New" pitchFamily="49" charset="0"/>
              <a:buChar char="o"/>
            </a:pPr>
            <a:r>
              <a:rPr lang="es-PE" dirty="0" smtClean="0"/>
              <a:t>No obstante la mala planificación de las fechas límite en los proyectos puede ocasionar sobrecostos y generar ineficiencias. </a:t>
            </a:r>
          </a:p>
          <a:p>
            <a:pPr algn="just">
              <a:buClr>
                <a:schemeClr val="bg1"/>
              </a:buClr>
              <a:buFont typeface="Courier New" pitchFamily="49" charset="0"/>
              <a:buChar char="o"/>
            </a:pPr>
            <a:endParaRPr lang="es-PE" dirty="0"/>
          </a:p>
        </p:txBody>
      </p:sp>
      <p:pic>
        <p:nvPicPr>
          <p:cNvPr id="23555" name="Picture 3"/>
          <p:cNvPicPr>
            <a:picLocks noChangeAspect="1" noChangeArrowheads="1"/>
          </p:cNvPicPr>
          <p:nvPr/>
        </p:nvPicPr>
        <p:blipFill>
          <a:blip r:embed="rId2" cstate="print"/>
          <a:srcRect/>
          <a:stretch>
            <a:fillRect/>
          </a:stretch>
        </p:blipFill>
        <p:spPr bwMode="auto">
          <a:xfrm>
            <a:off x="4714876" y="1897526"/>
            <a:ext cx="4643470" cy="333821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PE" sz="3200" dirty="0" smtClean="0"/>
              <a:t>II.3 Resultados:</a:t>
            </a:r>
            <a:endParaRPr lang="es-PE" sz="3200" dirty="0"/>
          </a:p>
        </p:txBody>
      </p:sp>
      <p:sp>
        <p:nvSpPr>
          <p:cNvPr id="3" name="2 Marcador de texto"/>
          <p:cNvSpPr>
            <a:spLocks noGrp="1"/>
          </p:cNvSpPr>
          <p:nvPr>
            <p:ph type="body" idx="1"/>
          </p:nvPr>
        </p:nvSpPr>
        <p:spPr>
          <a:xfrm>
            <a:off x="1000100" y="3714752"/>
            <a:ext cx="7286676" cy="2428892"/>
          </a:xfrm>
        </p:spPr>
        <p:txBody>
          <a:bodyPr>
            <a:normAutofit fontScale="62500" lnSpcReduction="20000"/>
          </a:bodyPr>
          <a:lstStyle/>
          <a:p>
            <a:pPr algn="just">
              <a:buClr>
                <a:schemeClr val="bg1"/>
              </a:buClr>
              <a:buFont typeface="Courier New" pitchFamily="49" charset="0"/>
              <a:buChar char="o"/>
            </a:pPr>
            <a:r>
              <a:rPr lang="es-PE" dirty="0" smtClean="0"/>
              <a:t>Finalmente mencionar la gran diferencia que existe entre el Presupuesto Inicial de Apertura (PIA) y el Presupuesto Institucional Modificado (PIM) el cual incluye todos los cambios hechos al PIA durante el año.</a:t>
            </a:r>
          </a:p>
          <a:p>
            <a:pPr algn="just">
              <a:buClr>
                <a:schemeClr val="bg1"/>
              </a:buClr>
              <a:buFont typeface="Courier New" pitchFamily="49" charset="0"/>
              <a:buChar char="o"/>
            </a:pPr>
            <a:endParaRPr lang="es-PE" dirty="0" smtClean="0"/>
          </a:p>
          <a:p>
            <a:pPr algn="just">
              <a:buClr>
                <a:schemeClr val="bg1"/>
              </a:buClr>
              <a:buFont typeface="Courier New" pitchFamily="49" charset="0"/>
              <a:buChar char="o"/>
            </a:pPr>
            <a:r>
              <a:rPr lang="es-PE" dirty="0" smtClean="0"/>
              <a:t>Por lo general el PIA es elaborado con una proyección de financiamiento muy conservadora y a lo largo del año se le van añadiendo nuevos fondos, lo que hace que el PIM sea mayor al PIA.</a:t>
            </a:r>
          </a:p>
          <a:p>
            <a:pPr algn="just">
              <a:buClr>
                <a:schemeClr val="bg1"/>
              </a:buClr>
              <a:buFont typeface="Courier New" pitchFamily="49" charset="0"/>
              <a:buChar char="o"/>
            </a:pPr>
            <a:endParaRPr lang="es-PE" dirty="0" smtClean="0"/>
          </a:p>
          <a:p>
            <a:pPr algn="just">
              <a:buClr>
                <a:schemeClr val="bg1"/>
              </a:buClr>
              <a:buFont typeface="Courier New" pitchFamily="49" charset="0"/>
              <a:buChar char="o"/>
            </a:pPr>
            <a:r>
              <a:rPr lang="es-PE" dirty="0" smtClean="0"/>
              <a:t>No obstante diferencias entre el PIA y el PIM explicadas por una subestimación de los costos iníciales  significaran ineficiencias  en la elaboración del presupuesto.</a:t>
            </a:r>
            <a:endParaRPr lang="es-PE" dirty="0"/>
          </a:p>
        </p:txBody>
      </p:sp>
      <p:pic>
        <p:nvPicPr>
          <p:cNvPr id="24578" name="Picture 2"/>
          <p:cNvPicPr>
            <a:picLocks noGrp="1" noChangeAspect="1" noChangeArrowheads="1"/>
          </p:cNvPicPr>
          <p:nvPr>
            <p:ph sz="quarter" idx="2"/>
          </p:nvPr>
        </p:nvPicPr>
        <p:blipFill>
          <a:blip r:embed="rId2" cstate="print"/>
          <a:srcRect/>
          <a:stretch>
            <a:fillRect/>
          </a:stretch>
        </p:blipFill>
        <p:spPr bwMode="auto">
          <a:xfrm>
            <a:off x="2143108" y="1071546"/>
            <a:ext cx="4714908" cy="246763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ctrTitle"/>
          </p:nvPr>
        </p:nvSpPr>
        <p:spPr/>
        <p:txBody>
          <a:bodyPr>
            <a:normAutofit/>
          </a:bodyPr>
          <a:lstStyle/>
          <a:p>
            <a:r>
              <a:rPr lang="es-PE" sz="4000" dirty="0" smtClean="0"/>
              <a:t>III. Benefit Incidence Analysis</a:t>
            </a:r>
            <a:endParaRPr lang="es-PE" sz="4000" dirty="0"/>
          </a:p>
        </p:txBody>
      </p:sp>
    </p:spTree>
    <p:extLst>
      <p:ext uri="{BB962C8B-B14F-4D97-AF65-F5344CB8AC3E}">
        <p14:creationId xmlns="" xmlns:p14="http://schemas.microsoft.com/office/powerpoint/2010/main" val="39810148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77500" lnSpcReduction="20000"/>
          </a:bodyPr>
          <a:lstStyle/>
          <a:p>
            <a:pPr algn="just"/>
            <a:r>
              <a:rPr lang="es-PE" dirty="0" smtClean="0"/>
              <a:t>La principal fuente de información para este análisis es el portal de Transparencia Económica del MEF. Este portal permite ver en detalle toda la información relacionada con el presupuesto público. La información está disponible desde el año 2001 y se actualiza diariamente.</a:t>
            </a:r>
          </a:p>
          <a:p>
            <a:pPr algn="just"/>
            <a:endParaRPr lang="es-PE" dirty="0"/>
          </a:p>
          <a:p>
            <a:pPr algn="just"/>
            <a:r>
              <a:rPr lang="es-PE" dirty="0" smtClean="0"/>
              <a:t>La otra fuente de información utilizada es la Encuesta Nacional de Hogares (Enaho). Esta es realizada por el INEI y reúne información a nivel individual y de hogares de variables demográficas, ingresos, salud, educación, condiciones de vida, etc. La Enaho es estadísticamente significativa hasta el nivel departamental, no así para niveles menores. Para el presente análisis se utilizaron el módulo uno (Características de la Vivienda y el Hogar) y el módulo cinco (Empleo e Ingresos).</a:t>
            </a:r>
            <a:endParaRPr lang="es-PE" dirty="0"/>
          </a:p>
        </p:txBody>
      </p:sp>
      <p:sp>
        <p:nvSpPr>
          <p:cNvPr id="3" name="2 Título"/>
          <p:cNvSpPr>
            <a:spLocks noGrp="1"/>
          </p:cNvSpPr>
          <p:nvPr>
            <p:ph type="title"/>
          </p:nvPr>
        </p:nvSpPr>
        <p:spPr/>
        <p:txBody>
          <a:bodyPr>
            <a:normAutofit/>
          </a:bodyPr>
          <a:lstStyle/>
          <a:p>
            <a:r>
              <a:rPr lang="es-PE" sz="3200" dirty="0" smtClean="0"/>
              <a:t>III.1 La Data:</a:t>
            </a:r>
            <a:endParaRPr lang="es-PE" sz="3200" dirty="0"/>
          </a:p>
        </p:txBody>
      </p:sp>
    </p:spTree>
    <p:extLst>
      <p:ext uri="{BB962C8B-B14F-4D97-AF65-F5344CB8AC3E}">
        <p14:creationId xmlns="" xmlns:p14="http://schemas.microsoft.com/office/powerpoint/2010/main" val="37425225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85000" lnSpcReduction="20000"/>
          </a:bodyPr>
          <a:lstStyle/>
          <a:p>
            <a:pPr algn="just"/>
            <a:r>
              <a:rPr lang="es-PE" dirty="0" smtClean="0"/>
              <a:t>Primero se debe definir cuales serán los gastos y subsidios relevantes. </a:t>
            </a:r>
          </a:p>
          <a:p>
            <a:pPr algn="just">
              <a:buNone/>
            </a:pPr>
            <a:endParaRPr lang="es-PE" dirty="0" smtClean="0"/>
          </a:p>
          <a:p>
            <a:pPr algn="just"/>
            <a:r>
              <a:rPr lang="es-PE" dirty="0" smtClean="0"/>
              <a:t>Es importante considerar que la actual estructura tarifaria del sector (una de subsidios cruzados) esta diseñada para hacerlo auto sostenible por lo que el subsidio neto del sector sería cero. Así asumiremos que las EPS no necesitan del gobierno para cubrir sus costos operativos.</a:t>
            </a:r>
          </a:p>
          <a:p>
            <a:pPr algn="just"/>
            <a:endParaRPr lang="es-PE" dirty="0"/>
          </a:p>
          <a:p>
            <a:pPr algn="just"/>
            <a:r>
              <a:rPr lang="es-PE" dirty="0" smtClean="0"/>
              <a:t>Por lo tanto los subsidios no estarán en las operaciones </a:t>
            </a:r>
            <a:r>
              <a:rPr lang="es-PE" dirty="0"/>
              <a:t>o las </a:t>
            </a:r>
            <a:r>
              <a:rPr lang="es-PE" dirty="0" smtClean="0"/>
              <a:t>inversiones de las EPS. Sino en la inversiones que realiza el estado en expandir la infraestructura y en capacitar al personal a cargo del sector.</a:t>
            </a:r>
            <a:endParaRPr lang="es-PE" dirty="0"/>
          </a:p>
        </p:txBody>
      </p:sp>
      <p:sp>
        <p:nvSpPr>
          <p:cNvPr id="3" name="2 Título"/>
          <p:cNvSpPr>
            <a:spLocks noGrp="1"/>
          </p:cNvSpPr>
          <p:nvPr>
            <p:ph type="title"/>
          </p:nvPr>
        </p:nvSpPr>
        <p:spPr/>
        <p:txBody>
          <a:bodyPr>
            <a:normAutofit/>
          </a:bodyPr>
          <a:lstStyle/>
          <a:p>
            <a:r>
              <a:rPr lang="es-PE" sz="3200" dirty="0" smtClean="0"/>
              <a:t>III.2 Metodología:</a:t>
            </a:r>
            <a:endParaRPr lang="es-PE" sz="3200" dirty="0"/>
          </a:p>
        </p:txBody>
      </p:sp>
    </p:spTree>
    <p:extLst>
      <p:ext uri="{BB962C8B-B14F-4D97-AF65-F5344CB8AC3E}">
        <p14:creationId xmlns="" xmlns:p14="http://schemas.microsoft.com/office/powerpoint/2010/main" val="14641661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85000" lnSpcReduction="20000"/>
          </a:bodyPr>
          <a:lstStyle/>
          <a:p>
            <a:pPr algn="just"/>
            <a:r>
              <a:rPr lang="es-PE" dirty="0" smtClean="0"/>
              <a:t>Dado que los proyectos de agua </a:t>
            </a:r>
            <a:r>
              <a:rPr lang="es-PE" dirty="0" smtClean="0"/>
              <a:t>y saneamiento </a:t>
            </a:r>
            <a:r>
              <a:rPr lang="es-PE" dirty="0" smtClean="0"/>
              <a:t>toman por lo general mas de un año; en el presente trabajo se considera desde agosto del 2006 hasta octubre del 2009 como periodo de evaluación de los subsidios.</a:t>
            </a:r>
          </a:p>
          <a:p>
            <a:pPr algn="just"/>
            <a:endParaRPr lang="es-PE" dirty="0" smtClean="0"/>
          </a:p>
          <a:p>
            <a:pPr algn="just"/>
            <a:r>
              <a:rPr lang="es-PE" dirty="0" smtClean="0"/>
              <a:t>Con la finalidad de diferenciar las inversiones en redes públicas dentro y fuera de la vivienda, y dado que cada componente del programa tiene diferentes funciones. Es necesario evaluar cada componente del programa y ver si esta relacionado con inversiones en redes públicas dentro o fuera de la vivienda. Esto nos permitirá determinar el costo por tipo de conexión, el cual de ser financiado por el estado, constituirá un subsidio.</a:t>
            </a:r>
            <a:endParaRPr lang="es-PE" dirty="0"/>
          </a:p>
        </p:txBody>
      </p:sp>
      <p:sp>
        <p:nvSpPr>
          <p:cNvPr id="3" name="2 Título"/>
          <p:cNvSpPr>
            <a:spLocks noGrp="1"/>
          </p:cNvSpPr>
          <p:nvPr>
            <p:ph type="title"/>
          </p:nvPr>
        </p:nvSpPr>
        <p:spPr/>
        <p:txBody>
          <a:bodyPr>
            <a:normAutofit/>
          </a:bodyPr>
          <a:lstStyle/>
          <a:p>
            <a:r>
              <a:rPr lang="es-PE" sz="3200" dirty="0"/>
              <a:t>III.2 </a:t>
            </a:r>
            <a:r>
              <a:rPr lang="es-PE" sz="3200" dirty="0" smtClean="0"/>
              <a:t>Metodología:</a:t>
            </a:r>
            <a:endParaRPr lang="es-PE" sz="3200" dirty="0"/>
          </a:p>
        </p:txBody>
      </p:sp>
    </p:spTree>
    <p:extLst>
      <p:ext uri="{BB962C8B-B14F-4D97-AF65-F5344CB8AC3E}">
        <p14:creationId xmlns="" xmlns:p14="http://schemas.microsoft.com/office/powerpoint/2010/main" val="2595639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70000" lnSpcReduction="20000"/>
          </a:bodyPr>
          <a:lstStyle/>
          <a:p>
            <a:pPr algn="just"/>
            <a:r>
              <a:rPr lang="es-PE" dirty="0" smtClean="0"/>
              <a:t>En segundo lugar se debe definir la cantidad de agua utilizada por los hogares.</a:t>
            </a:r>
          </a:p>
          <a:p>
            <a:pPr algn="just"/>
            <a:endParaRPr lang="es-PE" dirty="0" smtClean="0"/>
          </a:p>
          <a:p>
            <a:pPr algn="just"/>
            <a:r>
              <a:rPr lang="es-PE" dirty="0" smtClean="0"/>
              <a:t>La Enaho solo registra el gasto en agua del hogar no la cantidad motivo por el cual se tuvo que seguir los siguientes pasos:</a:t>
            </a:r>
          </a:p>
          <a:p>
            <a:pPr algn="just">
              <a:buNone/>
            </a:pPr>
            <a:endParaRPr lang="es-PE" dirty="0" smtClean="0"/>
          </a:p>
          <a:p>
            <a:pPr lvl="1" algn="just"/>
            <a:r>
              <a:rPr lang="es-PE" dirty="0" smtClean="0"/>
              <a:t>Separar la data por departamentos.</a:t>
            </a:r>
          </a:p>
          <a:p>
            <a:pPr lvl="1" algn="just"/>
            <a:endParaRPr lang="es-PE" dirty="0" smtClean="0"/>
          </a:p>
          <a:p>
            <a:pPr lvl="1" algn="just"/>
            <a:r>
              <a:rPr lang="es-PE" dirty="0" smtClean="0"/>
              <a:t>Analizar la estructura de precios de cada </a:t>
            </a:r>
            <a:r>
              <a:rPr lang="es-PE" dirty="0" smtClean="0"/>
              <a:t>EPS por departamento. </a:t>
            </a:r>
            <a:r>
              <a:rPr lang="es-PE" dirty="0" smtClean="0"/>
              <a:t>En caso de que mas de una EPS opere en un mismo departamento, se construye un precio ponderado por el número de conexiones de cada EPS. </a:t>
            </a:r>
            <a:r>
              <a:rPr lang="es-PE" dirty="0" smtClean="0"/>
              <a:t> La complicación en esto está en </a:t>
            </a:r>
            <a:r>
              <a:rPr lang="es-PE" dirty="0" smtClean="0"/>
              <a:t>que muchas de las 50 EPS tienen tarifas que varían de acuerdo al nivel consumo.</a:t>
            </a:r>
          </a:p>
          <a:p>
            <a:pPr lvl="1" algn="just"/>
            <a:endParaRPr lang="es-PE" dirty="0" smtClean="0"/>
          </a:p>
          <a:p>
            <a:pPr lvl="1" algn="just"/>
            <a:r>
              <a:rPr lang="es-PE" dirty="0" smtClean="0"/>
              <a:t>Luego </a:t>
            </a:r>
            <a:r>
              <a:rPr lang="es-PE" dirty="0" smtClean="0"/>
              <a:t>de </a:t>
            </a:r>
            <a:r>
              <a:rPr lang="es-PE" dirty="0" smtClean="0"/>
              <a:t>calcular el consum</a:t>
            </a:r>
            <a:r>
              <a:rPr lang="es-PE" dirty="0" smtClean="0"/>
              <a:t>o de agua de acuerdo al gasto de cada hogar</a:t>
            </a:r>
            <a:r>
              <a:rPr lang="es-PE" dirty="0" smtClean="0"/>
              <a:t>, este es dividido por departamento y ordenado por quintiles de gasto.</a:t>
            </a:r>
          </a:p>
          <a:p>
            <a:pPr lvl="1" algn="just"/>
            <a:endParaRPr lang="es-PE" dirty="0" smtClean="0"/>
          </a:p>
          <a:p>
            <a:pPr lvl="1" algn="just">
              <a:buNone/>
            </a:pPr>
            <a:endParaRPr lang="es-PE" dirty="0" smtClean="0"/>
          </a:p>
          <a:p>
            <a:pPr lvl="1" algn="just"/>
            <a:endParaRPr lang="es-PE" dirty="0" smtClean="0"/>
          </a:p>
          <a:p>
            <a:pPr lvl="1" algn="just">
              <a:buNone/>
            </a:pPr>
            <a:endParaRPr lang="es-PE" dirty="0"/>
          </a:p>
        </p:txBody>
      </p:sp>
      <p:sp>
        <p:nvSpPr>
          <p:cNvPr id="3" name="2 Título"/>
          <p:cNvSpPr>
            <a:spLocks noGrp="1"/>
          </p:cNvSpPr>
          <p:nvPr>
            <p:ph type="title"/>
          </p:nvPr>
        </p:nvSpPr>
        <p:spPr/>
        <p:txBody>
          <a:bodyPr>
            <a:normAutofit/>
          </a:bodyPr>
          <a:lstStyle/>
          <a:p>
            <a:r>
              <a:rPr lang="es-PE" sz="3200" dirty="0" smtClean="0"/>
              <a:t>III.2 Metodología:</a:t>
            </a:r>
            <a:endParaRPr lang="es-PE" sz="3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481328"/>
            <a:ext cx="8229600" cy="4590878"/>
          </a:xfrm>
        </p:spPr>
        <p:txBody>
          <a:bodyPr>
            <a:normAutofit fontScale="70000" lnSpcReduction="20000"/>
          </a:bodyPr>
          <a:lstStyle/>
          <a:p>
            <a:pPr algn="just"/>
            <a:r>
              <a:rPr lang="es-PE" dirty="0" smtClean="0"/>
              <a:t>El sector de agua y saneamiento en Perú es un sector que aún requiere mucha atención, sobre todo en el área rural. </a:t>
            </a:r>
          </a:p>
          <a:p>
            <a:pPr algn="just">
              <a:buNone/>
            </a:pPr>
            <a:endParaRPr lang="es-PE" dirty="0" smtClean="0"/>
          </a:p>
          <a:p>
            <a:pPr algn="just"/>
            <a:r>
              <a:rPr lang="es-PE" dirty="0" smtClean="0"/>
              <a:t>Por este motivo el gobierno ha implementado el programa “Agua para Todos”, cuyo principal objetivo es dotar de un adecuado servicio de agua y saneamiento a toda la población.</a:t>
            </a:r>
          </a:p>
          <a:p>
            <a:pPr algn="just"/>
            <a:endParaRPr lang="es-PE" dirty="0" smtClean="0"/>
          </a:p>
          <a:p>
            <a:pPr algn="just"/>
            <a:r>
              <a:rPr lang="es-PE" dirty="0" smtClean="0"/>
              <a:t>La finalidad del presente documento es efectuar un diagnóstico del sector utilizando dos procesos metodológicos conocidos como: </a:t>
            </a:r>
            <a:r>
              <a:rPr lang="es-PE" i="1" dirty="0" smtClean="0"/>
              <a:t>Program Budgeting Analysis (PBA) </a:t>
            </a:r>
            <a:r>
              <a:rPr lang="es-PE" dirty="0" smtClean="0"/>
              <a:t>y </a:t>
            </a:r>
            <a:r>
              <a:rPr lang="es-PE" i="1" dirty="0" smtClean="0"/>
              <a:t>Benefit Incidence Analysis (BIA</a:t>
            </a:r>
            <a:r>
              <a:rPr lang="es-PE" i="1" dirty="0" smtClean="0"/>
              <a:t>)</a:t>
            </a:r>
          </a:p>
          <a:p>
            <a:pPr algn="just"/>
            <a:endParaRPr lang="es-PE" i="1" dirty="0" smtClean="0"/>
          </a:p>
          <a:p>
            <a:pPr lvl="1" algn="just"/>
            <a:r>
              <a:rPr lang="es-PE" dirty="0" smtClean="0"/>
              <a:t>El PBA es útil para analizar en detalle el presupuesto del sector y la distribución de los recursos.</a:t>
            </a:r>
          </a:p>
          <a:p>
            <a:pPr lvl="1" algn="just"/>
            <a:endParaRPr lang="es-PE" dirty="0" smtClean="0"/>
          </a:p>
          <a:p>
            <a:pPr lvl="1" algn="just"/>
            <a:r>
              <a:rPr lang="es-PE" dirty="0" smtClean="0"/>
              <a:t>El BIA nos muestra el valor para los hogares de los subsidios del gobierno en el sector agua y saneamiento y como estos se distribuyen entre los diferentes quintiles de gasto.</a:t>
            </a:r>
            <a:endParaRPr lang="es-PE" dirty="0"/>
          </a:p>
        </p:txBody>
      </p:sp>
      <p:sp>
        <p:nvSpPr>
          <p:cNvPr id="3" name="2 Título"/>
          <p:cNvSpPr>
            <a:spLocks noGrp="1"/>
          </p:cNvSpPr>
          <p:nvPr>
            <p:ph type="title"/>
          </p:nvPr>
        </p:nvSpPr>
        <p:spPr/>
        <p:txBody>
          <a:bodyPr>
            <a:normAutofit/>
          </a:bodyPr>
          <a:lstStyle/>
          <a:p>
            <a:r>
              <a:rPr lang="es-PE" sz="3200" dirty="0" smtClean="0"/>
              <a:t>Introducción:</a:t>
            </a:r>
            <a:endParaRPr lang="es-PE" sz="32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77500" lnSpcReduction="20000"/>
          </a:bodyPr>
          <a:lstStyle/>
          <a:p>
            <a:pPr algn="just"/>
            <a:r>
              <a:rPr lang="es-PE" dirty="0" smtClean="0"/>
              <a:t>Finalmente </a:t>
            </a:r>
            <a:r>
              <a:rPr lang="es-PE" dirty="0" smtClean="0"/>
              <a:t>es necesario hallar como se distribuyen los </a:t>
            </a:r>
            <a:r>
              <a:rPr lang="es-PE" dirty="0" smtClean="0"/>
              <a:t>subsidios en el sector agua y saneamiento </a:t>
            </a:r>
            <a:r>
              <a:rPr lang="es-PE" dirty="0" smtClean="0"/>
              <a:t>entre </a:t>
            </a:r>
            <a:r>
              <a:rPr lang="es-PE" dirty="0" smtClean="0"/>
              <a:t>proyectos de redes públicas dentro de la vivienda y fuera de la </a:t>
            </a:r>
            <a:r>
              <a:rPr lang="es-PE" dirty="0" smtClean="0"/>
              <a:t>vivienda y ordenar los mismos por </a:t>
            </a:r>
            <a:r>
              <a:rPr lang="es-PE" dirty="0" smtClean="0"/>
              <a:t>quintiles </a:t>
            </a:r>
            <a:r>
              <a:rPr lang="es-PE" dirty="0" smtClean="0"/>
              <a:t>de </a:t>
            </a:r>
            <a:r>
              <a:rPr lang="es-PE" dirty="0" smtClean="0"/>
              <a:t>gasto.</a:t>
            </a:r>
          </a:p>
          <a:p>
            <a:pPr lvl="1" algn="just"/>
            <a:endParaRPr lang="es-PE" dirty="0" smtClean="0"/>
          </a:p>
          <a:p>
            <a:pPr lvl="1" algn="just"/>
            <a:r>
              <a:rPr lang="es-PE" dirty="0" smtClean="0"/>
              <a:t>La Enaho nos permite realizar la división entre conexiones dentro de la vivienda y conexiones fuera de la vivienda.</a:t>
            </a:r>
          </a:p>
          <a:p>
            <a:pPr lvl="1" algn="just"/>
            <a:endParaRPr lang="es-PE" dirty="0" smtClean="0"/>
          </a:p>
          <a:p>
            <a:pPr lvl="1" algn="just"/>
            <a:r>
              <a:rPr lang="es-PE" dirty="0" smtClean="0"/>
              <a:t>Para formar los quintiles de gasto los departamentos son ordenados de acuerdo a su nivel de gasto. Este se aproxima según el PBI per cápita de cada departamento.</a:t>
            </a:r>
          </a:p>
          <a:p>
            <a:pPr lvl="1" algn="just"/>
            <a:endParaRPr lang="es-PE" dirty="0" smtClean="0"/>
          </a:p>
          <a:p>
            <a:pPr lvl="2" algn="just">
              <a:buClr>
                <a:schemeClr val="accent1"/>
              </a:buClr>
            </a:pPr>
            <a:r>
              <a:rPr lang="es-PE" dirty="0" smtClean="0"/>
              <a:t>Debemos considerar el hecho de que Lima, donde se dan gran parte de las inversiones, se encuentra en el quintil de gasto más alto. Pero que las inversiones se dan en las zonas más pobres de Lima. Por lo tanto para evitar sesgar la distribución de los quintiles, se considero a cada uno de los 42 distritos Lima como un departamento.</a:t>
            </a:r>
          </a:p>
          <a:p>
            <a:pPr lvl="1" algn="just"/>
            <a:endParaRPr lang="es-PE" dirty="0" smtClean="0"/>
          </a:p>
          <a:p>
            <a:pPr lvl="1" algn="just"/>
            <a:endParaRPr lang="es-PE" dirty="0"/>
          </a:p>
        </p:txBody>
      </p:sp>
      <p:sp>
        <p:nvSpPr>
          <p:cNvPr id="3" name="2 Título"/>
          <p:cNvSpPr>
            <a:spLocks noGrp="1"/>
          </p:cNvSpPr>
          <p:nvPr>
            <p:ph type="title"/>
          </p:nvPr>
        </p:nvSpPr>
        <p:spPr/>
        <p:txBody>
          <a:bodyPr>
            <a:normAutofit/>
          </a:bodyPr>
          <a:lstStyle/>
          <a:p>
            <a:r>
              <a:rPr lang="es-PE" sz="3200" dirty="0" smtClean="0"/>
              <a:t>III.2 Metodología:</a:t>
            </a:r>
            <a:endParaRPr lang="es-PE" sz="32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457200" y="-24"/>
            <a:ext cx="8229600" cy="1143000"/>
          </a:xfrm>
        </p:spPr>
        <p:txBody>
          <a:bodyPr>
            <a:normAutofit/>
          </a:bodyPr>
          <a:lstStyle/>
          <a:p>
            <a:r>
              <a:rPr lang="es-PE" sz="3200" dirty="0" smtClean="0"/>
              <a:t>III.3 Resultados:</a:t>
            </a:r>
            <a:endParaRPr lang="es-PE" sz="3200" dirty="0"/>
          </a:p>
        </p:txBody>
      </p:sp>
      <p:sp>
        <p:nvSpPr>
          <p:cNvPr id="4" name="3 Marcador de texto"/>
          <p:cNvSpPr>
            <a:spLocks noGrp="1"/>
          </p:cNvSpPr>
          <p:nvPr>
            <p:ph type="body" idx="1"/>
          </p:nvPr>
        </p:nvSpPr>
        <p:spPr>
          <a:xfrm>
            <a:off x="457200" y="3571876"/>
            <a:ext cx="8329642" cy="2786082"/>
          </a:xfrm>
        </p:spPr>
        <p:txBody>
          <a:bodyPr>
            <a:normAutofit fontScale="62500" lnSpcReduction="20000"/>
          </a:bodyPr>
          <a:lstStyle/>
          <a:p>
            <a:pPr algn="just">
              <a:buClr>
                <a:schemeClr val="bg1"/>
              </a:buClr>
              <a:buFont typeface="Courier New" pitchFamily="49" charset="0"/>
              <a:buChar char="o"/>
            </a:pPr>
            <a:r>
              <a:rPr lang="es-PE" dirty="0" smtClean="0"/>
              <a:t>Se debe tener en cuenta que se considera como subsidio el costo marginal de una nueva conexión a una red ya existente, por lo que no se están considerando los costos de instalar una nueva red.</a:t>
            </a:r>
          </a:p>
          <a:p>
            <a:pPr algn="just">
              <a:buClr>
                <a:schemeClr val="bg1"/>
              </a:buClr>
              <a:buFont typeface="Courier New" pitchFamily="49" charset="0"/>
              <a:buChar char="o"/>
            </a:pPr>
            <a:endParaRPr lang="es-PE" dirty="0" smtClean="0"/>
          </a:p>
          <a:p>
            <a:pPr algn="just">
              <a:buClr>
                <a:schemeClr val="bg1"/>
              </a:buClr>
              <a:buFont typeface="Courier New" pitchFamily="49" charset="0"/>
              <a:buChar char="o"/>
            </a:pPr>
            <a:r>
              <a:rPr lang="es-PE" dirty="0" smtClean="0"/>
              <a:t>El costo de una conexión a la red pública dentro de la vivienda, cuando ya existe la red (grandes ciudades) no es muy grande en comparación con el costo de una conexión cuando no existe la red (pequeñas ciudades y grandes comunidades rurales).</a:t>
            </a:r>
          </a:p>
          <a:p>
            <a:pPr algn="just">
              <a:buClr>
                <a:schemeClr val="bg1"/>
              </a:buClr>
              <a:buFont typeface="Courier New" pitchFamily="49" charset="0"/>
              <a:buChar char="o"/>
            </a:pPr>
            <a:endParaRPr lang="es-PE" dirty="0" smtClean="0"/>
          </a:p>
          <a:p>
            <a:pPr algn="just">
              <a:buClr>
                <a:schemeClr val="bg1"/>
              </a:buClr>
              <a:buFont typeface="Courier New" pitchFamily="49" charset="0"/>
              <a:buChar char="o"/>
            </a:pPr>
            <a:r>
              <a:rPr lang="es-PE" dirty="0" smtClean="0"/>
              <a:t>Si bien en el caso de las conexiones a la red pública fuera de la vivienda, el costo es mayor pues significa dirigir el agua a zonas distantes y en su mayoría del área rural. El hecho de que este tipo de conexiones beneficie a más de un hogar hace que la inversión requerida por hogar no sea tan grande.</a:t>
            </a:r>
          </a:p>
          <a:p>
            <a:pPr lvl="1" algn="just">
              <a:buClr>
                <a:schemeClr val="bg1"/>
              </a:buClr>
            </a:pPr>
            <a:endParaRPr lang="es-PE" dirty="0" smtClean="0"/>
          </a:p>
        </p:txBody>
      </p:sp>
      <p:pic>
        <p:nvPicPr>
          <p:cNvPr id="1026" name="Picture 2"/>
          <p:cNvPicPr>
            <a:picLocks noGrp="1" noChangeAspect="1" noChangeArrowheads="1"/>
          </p:cNvPicPr>
          <p:nvPr>
            <p:ph sz="quarter" idx="2"/>
          </p:nvPr>
        </p:nvPicPr>
        <p:blipFill>
          <a:blip r:embed="rId2" cstate="print"/>
          <a:srcRect/>
          <a:stretch>
            <a:fillRect/>
          </a:stretch>
        </p:blipFill>
        <p:spPr bwMode="auto">
          <a:xfrm>
            <a:off x="2285984" y="928670"/>
            <a:ext cx="4697770" cy="238682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142900"/>
            <a:ext cx="8229600" cy="1143000"/>
          </a:xfrm>
        </p:spPr>
        <p:txBody>
          <a:bodyPr>
            <a:normAutofit/>
          </a:bodyPr>
          <a:lstStyle/>
          <a:p>
            <a:r>
              <a:rPr lang="es-PE" sz="3200" dirty="0" smtClean="0"/>
              <a:t>III.3 Resultados:</a:t>
            </a:r>
            <a:endParaRPr lang="es-PE" sz="3200" dirty="0"/>
          </a:p>
        </p:txBody>
      </p:sp>
      <p:sp>
        <p:nvSpPr>
          <p:cNvPr id="3" name="2 Marcador de texto"/>
          <p:cNvSpPr>
            <a:spLocks noGrp="1"/>
          </p:cNvSpPr>
          <p:nvPr>
            <p:ph type="body" idx="1"/>
          </p:nvPr>
        </p:nvSpPr>
        <p:spPr>
          <a:xfrm>
            <a:off x="428596" y="4214818"/>
            <a:ext cx="8215370" cy="2357454"/>
          </a:xfrm>
        </p:spPr>
        <p:txBody>
          <a:bodyPr>
            <a:normAutofit fontScale="55000" lnSpcReduction="20000"/>
          </a:bodyPr>
          <a:lstStyle/>
          <a:p>
            <a:pPr algn="just">
              <a:buClr>
                <a:schemeClr val="bg1"/>
              </a:buClr>
              <a:buFont typeface="Courier New" pitchFamily="49" charset="0"/>
              <a:buChar char="o"/>
            </a:pPr>
            <a:r>
              <a:rPr lang="es-PE" dirty="0" smtClean="0"/>
              <a:t>Los hogares más ricos consumen mayor cantidad de agua que los hogares más pobres.</a:t>
            </a:r>
          </a:p>
          <a:p>
            <a:pPr algn="just">
              <a:buClr>
                <a:schemeClr val="bg1"/>
              </a:buClr>
              <a:buFont typeface="Courier New" pitchFamily="49" charset="0"/>
              <a:buChar char="o"/>
            </a:pPr>
            <a:endParaRPr lang="es-PE" dirty="0" smtClean="0"/>
          </a:p>
          <a:p>
            <a:pPr algn="just">
              <a:buClr>
                <a:schemeClr val="bg1"/>
              </a:buClr>
              <a:buFont typeface="Courier New" pitchFamily="49" charset="0"/>
              <a:buChar char="o"/>
            </a:pPr>
            <a:r>
              <a:rPr lang="es-PE" dirty="0" smtClean="0"/>
              <a:t>Los hogares con una conexión dentro de la vivienda consumen más agua que los hogares con una conexión fuera de la vivienda. Esto se puede explicar por la mayor dificultad que tienen estos últimos para acceder a la fuente de agua.</a:t>
            </a:r>
          </a:p>
          <a:p>
            <a:pPr algn="just">
              <a:buClr>
                <a:schemeClr val="bg1"/>
              </a:buClr>
              <a:buFont typeface="Courier New" pitchFamily="49" charset="0"/>
              <a:buChar char="o"/>
            </a:pPr>
            <a:endParaRPr lang="es-PE" dirty="0" smtClean="0"/>
          </a:p>
          <a:p>
            <a:pPr algn="just">
              <a:buClr>
                <a:schemeClr val="bg1"/>
              </a:buClr>
              <a:buFont typeface="Courier New" pitchFamily="49" charset="0"/>
              <a:buChar char="o"/>
            </a:pPr>
            <a:r>
              <a:rPr lang="es-PE" dirty="0" smtClean="0"/>
              <a:t>Los hogares de menores recursos con una conexión fuera de la vivienda son los que menos consumo de agua tienen, para ellos el gasto en agua representa una parte importante de sus ingresos.</a:t>
            </a:r>
          </a:p>
          <a:p>
            <a:pPr algn="just">
              <a:buClr>
                <a:schemeClr val="bg1"/>
              </a:buClr>
              <a:buFont typeface="Courier New" pitchFamily="49" charset="0"/>
              <a:buChar char="o"/>
            </a:pPr>
            <a:endParaRPr lang="es-PE" dirty="0" smtClean="0"/>
          </a:p>
          <a:p>
            <a:pPr algn="just">
              <a:buClr>
                <a:schemeClr val="bg1"/>
              </a:buClr>
              <a:buFont typeface="Courier New" pitchFamily="49" charset="0"/>
              <a:buChar char="o"/>
            </a:pPr>
            <a:r>
              <a:rPr lang="es-PE" dirty="0" smtClean="0"/>
              <a:t>Los precios no son lineales, existen ciertos umbrales de consumo a partir de los cuales el costo del agua se incrementa. </a:t>
            </a:r>
            <a:endParaRPr lang="es-PE" dirty="0"/>
          </a:p>
        </p:txBody>
      </p:sp>
      <p:pic>
        <p:nvPicPr>
          <p:cNvPr id="2052" name="Picture 4"/>
          <p:cNvPicPr>
            <a:picLocks noGrp="1" noChangeAspect="1" noChangeArrowheads="1"/>
          </p:cNvPicPr>
          <p:nvPr>
            <p:ph sz="quarter" idx="2"/>
          </p:nvPr>
        </p:nvPicPr>
        <p:blipFill>
          <a:blip r:embed="rId2" cstate="print"/>
          <a:srcRect/>
          <a:stretch>
            <a:fillRect/>
          </a:stretch>
        </p:blipFill>
        <p:spPr bwMode="auto">
          <a:xfrm>
            <a:off x="1928794" y="714356"/>
            <a:ext cx="5062677" cy="1543765"/>
          </a:xfrm>
          <a:prstGeom prst="rect">
            <a:avLst/>
          </a:prstGeom>
          <a:noFill/>
          <a:ln w="9525">
            <a:noFill/>
            <a:miter lim="800000"/>
            <a:headEnd/>
            <a:tailEnd/>
          </a:ln>
          <a:effectLst/>
        </p:spPr>
      </p:pic>
      <p:pic>
        <p:nvPicPr>
          <p:cNvPr id="2053" name="Picture 5"/>
          <p:cNvPicPr>
            <a:picLocks noGrp="1" noChangeAspect="1" noChangeArrowheads="1"/>
          </p:cNvPicPr>
          <p:nvPr>
            <p:ph sz="quarter" idx="4"/>
          </p:nvPr>
        </p:nvPicPr>
        <p:blipFill>
          <a:blip r:embed="rId3" cstate="print"/>
          <a:srcRect/>
          <a:stretch>
            <a:fillRect/>
          </a:stretch>
        </p:blipFill>
        <p:spPr bwMode="auto">
          <a:xfrm>
            <a:off x="1928794" y="2428868"/>
            <a:ext cx="5214974" cy="159330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4"/>
            <a:ext cx="8229600" cy="1143000"/>
          </a:xfrm>
        </p:spPr>
        <p:txBody>
          <a:bodyPr>
            <a:normAutofit/>
          </a:bodyPr>
          <a:lstStyle/>
          <a:p>
            <a:r>
              <a:rPr lang="es-PE" sz="3200" dirty="0" smtClean="0"/>
              <a:t>III.3 Resultados:</a:t>
            </a:r>
            <a:endParaRPr lang="es-PE" sz="3200" dirty="0"/>
          </a:p>
        </p:txBody>
      </p:sp>
      <p:sp>
        <p:nvSpPr>
          <p:cNvPr id="3" name="2 Marcador de texto"/>
          <p:cNvSpPr>
            <a:spLocks noGrp="1"/>
          </p:cNvSpPr>
          <p:nvPr>
            <p:ph type="body" idx="1"/>
          </p:nvPr>
        </p:nvSpPr>
        <p:spPr>
          <a:xfrm>
            <a:off x="457200" y="3500438"/>
            <a:ext cx="8043890" cy="2857520"/>
          </a:xfrm>
        </p:spPr>
        <p:txBody>
          <a:bodyPr>
            <a:normAutofit fontScale="62500" lnSpcReduction="20000"/>
          </a:bodyPr>
          <a:lstStyle/>
          <a:p>
            <a:pPr algn="just">
              <a:buClr>
                <a:schemeClr val="bg1"/>
              </a:buClr>
              <a:buFont typeface="Courier New" pitchFamily="49" charset="0"/>
              <a:buChar char="o"/>
            </a:pPr>
            <a:r>
              <a:rPr lang="es-PE" dirty="0" smtClean="0"/>
              <a:t>Los subsidios del gobierno están mas o menos bien enfocados, los tres primeros quintiles reciben más de las tres cuartas partes de los subsidios.</a:t>
            </a:r>
          </a:p>
          <a:p>
            <a:pPr algn="just">
              <a:buClr>
                <a:schemeClr val="bg1"/>
              </a:buClr>
              <a:buFont typeface="Courier New" pitchFamily="49" charset="0"/>
              <a:buChar char="o"/>
            </a:pPr>
            <a:endParaRPr lang="es-PE" dirty="0" smtClean="0"/>
          </a:p>
          <a:p>
            <a:pPr algn="just">
              <a:buClr>
                <a:schemeClr val="bg1"/>
              </a:buClr>
              <a:buFont typeface="Courier New" pitchFamily="49" charset="0"/>
              <a:buChar char="o"/>
            </a:pPr>
            <a:r>
              <a:rPr lang="es-PE" dirty="0" smtClean="0"/>
              <a:t>Los subsidios están principalmente enfocados en conexiones dentro de la vivienda. Este tipo de conexión brinda mejores condiciones de vida. No obstante se requiere efectuar un análisis costo beneficio para determinar si enfocarse en conexiones dentro de la vivienda es lo más conveniente.</a:t>
            </a:r>
          </a:p>
          <a:p>
            <a:pPr algn="just">
              <a:buClr>
                <a:schemeClr val="bg1"/>
              </a:buClr>
              <a:buFont typeface="Courier New" pitchFamily="49" charset="0"/>
              <a:buChar char="o"/>
            </a:pPr>
            <a:endParaRPr lang="es-PE" dirty="0" smtClean="0"/>
          </a:p>
          <a:p>
            <a:pPr algn="just">
              <a:buClr>
                <a:schemeClr val="bg1"/>
              </a:buClr>
              <a:buFont typeface="Courier New" pitchFamily="49" charset="0"/>
              <a:buChar char="o"/>
            </a:pPr>
            <a:r>
              <a:rPr lang="es-PE" dirty="0" smtClean="0"/>
              <a:t>Es importante resaltar que el primer quintil (el más pobre) recibe en conexiones dentro de la vivienda menos de la mitad de lo que recibe el segundo. Esto podría significar que para los hogares más pobres por lo general situados en zonas rurales y alejadas es más eficiente invertir en conexiones fuera de las viviendas.</a:t>
            </a:r>
            <a:endParaRPr lang="es-PE" dirty="0"/>
          </a:p>
        </p:txBody>
      </p:sp>
      <p:pic>
        <p:nvPicPr>
          <p:cNvPr id="3074" name="Picture 2"/>
          <p:cNvPicPr>
            <a:picLocks noGrp="1" noChangeAspect="1" noChangeArrowheads="1"/>
          </p:cNvPicPr>
          <p:nvPr>
            <p:ph sz="quarter" idx="2"/>
          </p:nvPr>
        </p:nvPicPr>
        <p:blipFill>
          <a:blip r:embed="rId2" cstate="print"/>
          <a:srcRect/>
          <a:stretch>
            <a:fillRect/>
          </a:stretch>
        </p:blipFill>
        <p:spPr bwMode="auto">
          <a:xfrm>
            <a:off x="862443" y="1071546"/>
            <a:ext cx="7424333" cy="193173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Marcador de contenido"/>
          <p:cNvSpPr>
            <a:spLocks noGrp="1"/>
          </p:cNvSpPr>
          <p:nvPr>
            <p:ph idx="1"/>
          </p:nvPr>
        </p:nvSpPr>
        <p:spPr/>
        <p:txBody>
          <a:bodyPr>
            <a:normAutofit fontScale="70000" lnSpcReduction="20000"/>
          </a:bodyPr>
          <a:lstStyle/>
          <a:p>
            <a:pPr algn="just"/>
            <a:r>
              <a:rPr lang="es-PE" dirty="0" smtClean="0"/>
              <a:t>No se ha considerado que el costo de instalación de una conexión ya sea dentro o fuera de la vivienda tiene diferentes costos según el departamento o provincia donde se realice.</a:t>
            </a:r>
          </a:p>
          <a:p>
            <a:pPr algn="just"/>
            <a:endParaRPr lang="es-PE" dirty="0" smtClean="0"/>
          </a:p>
          <a:p>
            <a:pPr algn="just"/>
            <a:r>
              <a:rPr lang="es-PE" dirty="0" smtClean="0"/>
              <a:t>No se ha considerado que los costos de conexión incluyen además la rehabilitación de conexiones existentes y el entrenamiento del personal de las EPS.</a:t>
            </a:r>
          </a:p>
          <a:p>
            <a:pPr algn="just"/>
            <a:endParaRPr lang="es-PE" dirty="0" smtClean="0"/>
          </a:p>
          <a:p>
            <a:pPr algn="just"/>
            <a:r>
              <a:rPr lang="es-PE" dirty="0" smtClean="0"/>
              <a:t>Para hallar el precio ponderado por el número de conexiones, solo se ha considerado el número de conexiones no el número de personas que pagan por esta conexión.</a:t>
            </a:r>
          </a:p>
          <a:p>
            <a:pPr algn="just"/>
            <a:endParaRPr lang="es-PE" dirty="0" smtClean="0"/>
          </a:p>
          <a:p>
            <a:pPr algn="just"/>
            <a:r>
              <a:rPr lang="es-PE" dirty="0" smtClean="0"/>
              <a:t>Al momento de formar los quintiles de gasto se ha asumido que el PBI per cápita de cada departamento es un buen indicador del gasto de cada individuo. Esto por lo general es cierto salvo el caso de departamentos mineros como Moquegua por ejemplo.</a:t>
            </a:r>
            <a:endParaRPr lang="es-PE" dirty="0"/>
          </a:p>
        </p:txBody>
      </p:sp>
      <p:sp>
        <p:nvSpPr>
          <p:cNvPr id="2" name="1 Título"/>
          <p:cNvSpPr>
            <a:spLocks noGrp="1"/>
          </p:cNvSpPr>
          <p:nvPr>
            <p:ph type="title"/>
          </p:nvPr>
        </p:nvSpPr>
        <p:spPr/>
        <p:txBody>
          <a:bodyPr>
            <a:normAutofit/>
          </a:bodyPr>
          <a:lstStyle/>
          <a:p>
            <a:r>
              <a:rPr lang="es-PE" sz="3200" dirty="0" smtClean="0"/>
              <a:t>III.4 Supuestos realizados:</a:t>
            </a:r>
            <a:endParaRPr lang="es-PE" sz="32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62500" lnSpcReduction="20000"/>
          </a:bodyPr>
          <a:lstStyle/>
          <a:p>
            <a:pPr algn="just"/>
            <a:r>
              <a:rPr lang="es-PE" dirty="0" smtClean="0"/>
              <a:t>En el sector agua y saneamiento, existen grandes diferencias entre las áreas urbanas y rurales. Siendo la situación de estas últimas una muy precaria.</a:t>
            </a:r>
          </a:p>
          <a:p>
            <a:pPr algn="just"/>
            <a:endParaRPr lang="es-PE" dirty="0" smtClean="0"/>
          </a:p>
          <a:p>
            <a:pPr algn="just"/>
            <a:r>
              <a:rPr lang="es-PE" dirty="0" smtClean="0"/>
              <a:t>En los últimos años el gobierno ha tratado de mejorar las condiciones de agua y saneamiento. Para esto entre los años 2006-2009, los recursos destinados al sector se han más que triplicado y programas como “Agua para Todos” han sido fuertemente impulsados.</a:t>
            </a:r>
          </a:p>
          <a:p>
            <a:pPr algn="just"/>
            <a:endParaRPr lang="es-PE" dirty="0" smtClean="0"/>
          </a:p>
          <a:p>
            <a:pPr algn="just"/>
            <a:r>
              <a:rPr lang="es-PE" dirty="0" smtClean="0"/>
              <a:t>El PBA sirvió para determinar que el sector es intensivo en capital y que en algunos casos se requiere del subsidio del gobierno para mejorar la infraestructura y expandir el </a:t>
            </a:r>
            <a:r>
              <a:rPr lang="es-PE" dirty="0" smtClean="0"/>
              <a:t>servicio. </a:t>
            </a:r>
            <a:r>
              <a:rPr lang="es-PE" dirty="0" smtClean="0"/>
              <a:t>También se determino que existen ciertas ineficiencias en la elaboración del presupuesto del sector.</a:t>
            </a:r>
          </a:p>
          <a:p>
            <a:pPr algn="just"/>
            <a:endParaRPr lang="es-PE" dirty="0" smtClean="0"/>
          </a:p>
          <a:p>
            <a:pPr algn="just"/>
            <a:r>
              <a:rPr lang="es-PE" dirty="0" smtClean="0"/>
              <a:t>El BIA fue útil para tener una idea de cómo se reparten los subsidios del gobierno entre los diferentes quintiles de gasto, tener una idea de que también enfocados están los mismos y tener una primera aproximación de en que casos es más eficiente realizar conexiones dentro de la vivienda y en que caso fuera de la vivienda.</a:t>
            </a:r>
            <a:endParaRPr lang="es-PE" dirty="0"/>
          </a:p>
        </p:txBody>
      </p:sp>
      <p:sp>
        <p:nvSpPr>
          <p:cNvPr id="3" name="2 Título"/>
          <p:cNvSpPr>
            <a:spLocks noGrp="1"/>
          </p:cNvSpPr>
          <p:nvPr>
            <p:ph type="title"/>
          </p:nvPr>
        </p:nvSpPr>
        <p:spPr/>
        <p:txBody>
          <a:bodyPr>
            <a:normAutofit/>
          </a:bodyPr>
          <a:lstStyle/>
          <a:p>
            <a:r>
              <a:rPr lang="es-PE" sz="3200" dirty="0" smtClean="0"/>
              <a:t>IV. Conclusiones:</a:t>
            </a:r>
            <a:endParaRPr lang="es-PE" sz="32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just"/>
            <a:r>
              <a:rPr lang="es-PE" dirty="0" smtClean="0"/>
              <a:t>Para el PBA la principal dificultad fue ordenar todas las partidas del portal de Transparencia Económica en las categorías utilizadas en este documento. Sin embargo toda la información se podía encontrar en un solo sitio y actualizada.</a:t>
            </a:r>
          </a:p>
          <a:p>
            <a:pPr algn="just"/>
            <a:endParaRPr lang="es-PE" dirty="0" smtClean="0"/>
          </a:p>
          <a:p>
            <a:pPr algn="just"/>
            <a:r>
              <a:rPr lang="es-PE" dirty="0" smtClean="0"/>
              <a:t>Para el caso de BIA la principal dificultad estuvo en como estimar y presentar las variables necesarias para el análisis. Para esto se debió recurrir a diferentes bases de datos. </a:t>
            </a:r>
            <a:endParaRPr lang="en-US" dirty="0"/>
          </a:p>
        </p:txBody>
      </p:sp>
      <p:sp>
        <p:nvSpPr>
          <p:cNvPr id="3" name="Title 2"/>
          <p:cNvSpPr>
            <a:spLocks noGrp="1"/>
          </p:cNvSpPr>
          <p:nvPr>
            <p:ph type="title"/>
          </p:nvPr>
        </p:nvSpPr>
        <p:spPr/>
        <p:txBody>
          <a:bodyPr>
            <a:normAutofit/>
          </a:bodyPr>
          <a:lstStyle/>
          <a:p>
            <a:r>
              <a:rPr lang="es-PE" sz="3200" dirty="0" smtClean="0"/>
              <a:t>V. Dificultades para realizar el trabajo:</a:t>
            </a:r>
            <a:endParaRPr lang="en-US" sz="32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gn="just"/>
            <a:r>
              <a:rPr lang="es-PE" dirty="0" smtClean="0"/>
              <a:t>Una posible extensión a este análisis sería evaluar los subsidios en este sector desde el punto de vista de los usuarios, compararlo con sus necesidades.</a:t>
            </a:r>
          </a:p>
          <a:p>
            <a:pPr algn="just"/>
            <a:endParaRPr lang="es-PE" dirty="0" smtClean="0"/>
          </a:p>
          <a:p>
            <a:pPr algn="just"/>
            <a:r>
              <a:rPr lang="es-PE" dirty="0" smtClean="0"/>
              <a:t>Otra posible extensión sería analizar a detalle los factores que determinan se opta por una conexión dentro de la vivienda o por una fuera de la vivienda.</a:t>
            </a:r>
          </a:p>
          <a:p>
            <a:pPr algn="just"/>
            <a:endParaRPr lang="es-PE" dirty="0" smtClean="0"/>
          </a:p>
          <a:p>
            <a:pPr algn="just"/>
            <a:r>
              <a:rPr lang="es-PE" dirty="0" smtClean="0"/>
              <a:t>Finalmente otra extensión posible al presente análisis sería investigar cuan eficiente es el programa en su etapa de implementación.</a:t>
            </a:r>
            <a:endParaRPr lang="en-US" dirty="0"/>
          </a:p>
        </p:txBody>
      </p:sp>
      <p:sp>
        <p:nvSpPr>
          <p:cNvPr id="3" name="Title 2"/>
          <p:cNvSpPr>
            <a:spLocks noGrp="1"/>
          </p:cNvSpPr>
          <p:nvPr>
            <p:ph type="title"/>
          </p:nvPr>
        </p:nvSpPr>
        <p:spPr/>
        <p:txBody>
          <a:bodyPr>
            <a:normAutofit/>
          </a:bodyPr>
          <a:lstStyle/>
          <a:p>
            <a:r>
              <a:rPr lang="es-PE" sz="3200" dirty="0" smtClean="0"/>
              <a:t>VI. Posibles extensiones al presente análisis:</a:t>
            </a:r>
            <a:endParaRPr lang="en-US" sz="32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850709"/>
            <a:ext cx="8229600" cy="4954555"/>
          </a:xfrm>
        </p:spPr>
        <p:txBody>
          <a:bodyPr>
            <a:noAutofit/>
          </a:bodyPr>
          <a:lstStyle/>
          <a:p>
            <a:pPr lvl="0"/>
            <a:r>
              <a:rPr lang="es-ES" sz="950" dirty="0" smtClean="0"/>
              <a:t>Bonifaz, José Luis (2009) “Plan Estratégico Sectorial de Agua Potable y Saneamiento en el Perú” Banco Interamericano de Desarrollo  (BID).</a:t>
            </a:r>
            <a:endParaRPr lang="en-US" sz="950" dirty="0" smtClean="0"/>
          </a:p>
          <a:p>
            <a:pPr>
              <a:buNone/>
            </a:pPr>
            <a:r>
              <a:rPr lang="es-ES" sz="950" dirty="0" smtClean="0"/>
              <a:t> </a:t>
            </a:r>
            <a:endParaRPr lang="en-US" sz="950" dirty="0" smtClean="0"/>
          </a:p>
          <a:p>
            <a:pPr lvl="0"/>
            <a:r>
              <a:rPr lang="es-ES" sz="950" dirty="0" smtClean="0"/>
              <a:t>Instituto Nacional de Estadística e Informática (2009) “Informe Técnico: PBI Departamental 2008”.</a:t>
            </a:r>
            <a:endParaRPr lang="en-US" sz="950" dirty="0" smtClean="0"/>
          </a:p>
          <a:p>
            <a:pPr>
              <a:buNone/>
            </a:pPr>
            <a:r>
              <a:rPr lang="es-ES" sz="950" dirty="0" smtClean="0"/>
              <a:t> </a:t>
            </a:r>
            <a:endParaRPr lang="en-US" sz="950" dirty="0" smtClean="0"/>
          </a:p>
          <a:p>
            <a:pPr lvl="0"/>
            <a:r>
              <a:rPr lang="es-ES" sz="950" dirty="0" smtClean="0"/>
              <a:t>Superintendencia Nacional de Servicios de Saneamiento (2007) “Informe Técnico del Ranking de las Empresas Prestadoras a nivel nacional”.</a:t>
            </a:r>
            <a:endParaRPr lang="en-US" sz="950" dirty="0" smtClean="0"/>
          </a:p>
          <a:p>
            <a:pPr>
              <a:buNone/>
            </a:pPr>
            <a:r>
              <a:rPr lang="es-ES" sz="950" dirty="0" smtClean="0"/>
              <a:t> </a:t>
            </a:r>
            <a:endParaRPr lang="en-US" sz="950" dirty="0" smtClean="0"/>
          </a:p>
          <a:p>
            <a:pPr lvl="0"/>
            <a:r>
              <a:rPr lang="es-ES" sz="950" dirty="0" smtClean="0"/>
              <a:t>Superintendencia Nacional de Servicios de Saneamiento (2007) “Ranking de desempeño de las Empresas Prestadoras - EPS”.</a:t>
            </a:r>
            <a:endParaRPr lang="en-US" sz="950" dirty="0" smtClean="0"/>
          </a:p>
          <a:p>
            <a:pPr>
              <a:buNone/>
            </a:pPr>
            <a:r>
              <a:rPr lang="es-ES" sz="950" dirty="0" smtClean="0"/>
              <a:t> </a:t>
            </a:r>
            <a:endParaRPr lang="en-US" sz="950" dirty="0" smtClean="0"/>
          </a:p>
          <a:p>
            <a:pPr lvl="0"/>
            <a:r>
              <a:rPr lang="es-ES" sz="950" dirty="0" smtClean="0"/>
              <a:t>Instituto Nacional de Estadística e Informática (INEI)</a:t>
            </a:r>
            <a:endParaRPr lang="en-US" sz="950" dirty="0" smtClean="0"/>
          </a:p>
          <a:p>
            <a:pPr>
              <a:buNone/>
            </a:pPr>
            <a:r>
              <a:rPr lang="es-ES" sz="950" dirty="0" smtClean="0"/>
              <a:t>	</a:t>
            </a:r>
            <a:r>
              <a:rPr lang="es-ES" sz="950" i="1" dirty="0" smtClean="0"/>
              <a:t>www.inei.gob.pe</a:t>
            </a:r>
            <a:r>
              <a:rPr lang="es-ES" sz="950" i="1" dirty="0" smtClean="0"/>
              <a:t>/</a:t>
            </a:r>
            <a:endParaRPr lang="en-US" sz="950" i="1" dirty="0" smtClean="0"/>
          </a:p>
          <a:p>
            <a:pPr>
              <a:buNone/>
            </a:pPr>
            <a:r>
              <a:rPr lang="es-ES" sz="950" dirty="0" smtClean="0"/>
              <a:t> </a:t>
            </a:r>
            <a:endParaRPr lang="en-US" sz="950" dirty="0" smtClean="0"/>
          </a:p>
          <a:p>
            <a:pPr lvl="0"/>
            <a:r>
              <a:rPr lang="es-ES" sz="950" dirty="0" smtClean="0"/>
              <a:t>Ministerio de Economía y Finanzas (MEF)</a:t>
            </a:r>
            <a:endParaRPr lang="en-US" sz="950" dirty="0" smtClean="0"/>
          </a:p>
          <a:p>
            <a:r>
              <a:rPr lang="es-ES" sz="950" i="1" dirty="0" smtClean="0"/>
              <a:t>www.mef.gob.pe/</a:t>
            </a:r>
            <a:endParaRPr lang="en-US" sz="950" i="1" dirty="0" smtClean="0"/>
          </a:p>
          <a:p>
            <a:endParaRPr lang="en-US" sz="950" dirty="0" smtClean="0"/>
          </a:p>
          <a:p>
            <a:pPr lvl="0"/>
            <a:r>
              <a:rPr lang="es-ES" sz="950" dirty="0" smtClean="0"/>
              <a:t>Ministerio de Economía y Finanzas – Transparencia Económica</a:t>
            </a:r>
            <a:endParaRPr lang="en-US" sz="950" dirty="0" smtClean="0"/>
          </a:p>
          <a:p>
            <a:pPr>
              <a:buNone/>
            </a:pPr>
            <a:r>
              <a:rPr lang="es-ES" sz="950" dirty="0" smtClean="0"/>
              <a:t>	</a:t>
            </a:r>
            <a:r>
              <a:rPr lang="es-ES" sz="950" i="1" dirty="0" smtClean="0"/>
              <a:t>ofi.mef.gob.pe/transparencia</a:t>
            </a:r>
            <a:r>
              <a:rPr lang="es-ES" sz="950" i="1" dirty="0" smtClean="0"/>
              <a:t>/</a:t>
            </a:r>
            <a:endParaRPr lang="en-US" sz="950" i="1" dirty="0" smtClean="0"/>
          </a:p>
          <a:p>
            <a:pPr>
              <a:buNone/>
            </a:pPr>
            <a:r>
              <a:rPr lang="es-ES" sz="950" dirty="0" smtClean="0"/>
              <a:t> </a:t>
            </a:r>
            <a:endParaRPr lang="en-US" sz="950" dirty="0" smtClean="0"/>
          </a:p>
          <a:p>
            <a:pPr lvl="0"/>
            <a:r>
              <a:rPr lang="es-ES" sz="950" dirty="0" smtClean="0"/>
              <a:t>Ministerio de Vivienda, Construcción y Saneamiento (MVCS)</a:t>
            </a:r>
            <a:endParaRPr lang="en-US" sz="950" dirty="0" smtClean="0"/>
          </a:p>
          <a:p>
            <a:pPr>
              <a:buNone/>
            </a:pPr>
            <a:r>
              <a:rPr lang="es-ES" sz="950" dirty="0" smtClean="0"/>
              <a:t>	</a:t>
            </a:r>
            <a:r>
              <a:rPr lang="es-ES" sz="950" i="1" dirty="0" smtClean="0"/>
              <a:t>http</a:t>
            </a:r>
            <a:r>
              <a:rPr lang="es-ES" sz="950" i="1" dirty="0" smtClean="0"/>
              <a:t>://www.vivienda.gob.pe/</a:t>
            </a:r>
            <a:endParaRPr lang="en-US" sz="950" i="1" dirty="0" smtClean="0"/>
          </a:p>
          <a:p>
            <a:pPr>
              <a:buNone/>
            </a:pPr>
            <a:r>
              <a:rPr lang="es-ES" sz="950" dirty="0" smtClean="0"/>
              <a:t> </a:t>
            </a:r>
            <a:endParaRPr lang="en-US" sz="950" dirty="0" smtClean="0"/>
          </a:p>
          <a:p>
            <a:pPr lvl="0"/>
            <a:r>
              <a:rPr lang="es-ES" sz="950" dirty="0" smtClean="0"/>
              <a:t>Programa Agua para Todos</a:t>
            </a:r>
            <a:endParaRPr lang="en-US" sz="950" dirty="0" smtClean="0"/>
          </a:p>
          <a:p>
            <a:pPr>
              <a:buNone/>
            </a:pPr>
            <a:r>
              <a:rPr lang="es-ES" sz="950" dirty="0" smtClean="0"/>
              <a:t>	</a:t>
            </a:r>
            <a:r>
              <a:rPr lang="es-ES" sz="950" i="1" dirty="0" smtClean="0"/>
              <a:t>http</a:t>
            </a:r>
            <a:r>
              <a:rPr lang="es-ES" sz="950" i="1" dirty="0" smtClean="0"/>
              <a:t>://www.paptonline.com/mapa/</a:t>
            </a:r>
            <a:endParaRPr lang="en-US" sz="950" i="1" dirty="0" smtClean="0"/>
          </a:p>
          <a:p>
            <a:pPr>
              <a:buNone/>
            </a:pPr>
            <a:r>
              <a:rPr lang="es-ES" sz="950" dirty="0" smtClean="0"/>
              <a:t> </a:t>
            </a:r>
            <a:endParaRPr lang="en-US" sz="950" dirty="0" smtClean="0"/>
          </a:p>
          <a:p>
            <a:pPr lvl="0"/>
            <a:r>
              <a:rPr lang="es-ES" sz="950" dirty="0" smtClean="0"/>
              <a:t>Superintendencia Nacional de Servicios de Saneamiento (SUNASS)</a:t>
            </a:r>
            <a:endParaRPr lang="en-US" sz="950" dirty="0" smtClean="0"/>
          </a:p>
          <a:p>
            <a:pPr>
              <a:buNone/>
            </a:pPr>
            <a:r>
              <a:rPr lang="es-ES" sz="950" i="1" dirty="0" smtClean="0"/>
              <a:t>	http</a:t>
            </a:r>
            <a:r>
              <a:rPr lang="es-ES" sz="950" i="1" dirty="0" smtClean="0"/>
              <a:t>://www.sunass.gob.pe/</a:t>
            </a:r>
            <a:endParaRPr lang="en-US" sz="950" i="1" dirty="0" smtClean="0"/>
          </a:p>
          <a:p>
            <a:endParaRPr lang="en-US" sz="950" dirty="0"/>
          </a:p>
        </p:txBody>
      </p:sp>
      <p:sp>
        <p:nvSpPr>
          <p:cNvPr id="3" name="Title 2"/>
          <p:cNvSpPr>
            <a:spLocks noGrp="1"/>
          </p:cNvSpPr>
          <p:nvPr>
            <p:ph type="title"/>
          </p:nvPr>
        </p:nvSpPr>
        <p:spPr>
          <a:xfrm>
            <a:off x="395536" y="0"/>
            <a:ext cx="8229600" cy="1143000"/>
          </a:xfrm>
        </p:spPr>
        <p:txBody>
          <a:bodyPr>
            <a:normAutofit/>
          </a:bodyPr>
          <a:lstStyle/>
          <a:p>
            <a:r>
              <a:rPr lang="es-PE" sz="3200" dirty="0" smtClean="0"/>
              <a:t>VII. </a:t>
            </a:r>
            <a:r>
              <a:rPr lang="es-PE" sz="3200" dirty="0" smtClean="0"/>
              <a:t>Bibliografía</a:t>
            </a:r>
            <a:r>
              <a:rPr lang="es-PE" sz="3200" dirty="0" smtClean="0"/>
              <a:t>:</a:t>
            </a:r>
            <a:endParaRPr lang="en-US" sz="3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p:txBody>
          <a:bodyPr>
            <a:normAutofit/>
          </a:bodyPr>
          <a:lstStyle/>
          <a:p>
            <a:pPr algn="ctr"/>
            <a:r>
              <a:rPr lang="es-PE" sz="4000" dirty="0" smtClean="0"/>
              <a:t>I. Descripción general del sector de Agua y Saneamiento</a:t>
            </a:r>
            <a:endParaRPr lang="es-PE" sz="4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www.sunass.gob.pe/imagenes/estructura.png"/>
          <p:cNvPicPr>
            <a:picLocks noChangeAspect="1" noChangeArrowheads="1"/>
          </p:cNvPicPr>
          <p:nvPr/>
        </p:nvPicPr>
        <p:blipFill>
          <a:blip r:embed="rId2" cstate="print"/>
          <a:srcRect/>
          <a:stretch>
            <a:fillRect/>
          </a:stretch>
        </p:blipFill>
        <p:spPr bwMode="auto">
          <a:xfrm>
            <a:off x="1714254" y="1357298"/>
            <a:ext cx="5543778" cy="4429156"/>
          </a:xfrm>
          <a:prstGeom prst="rect">
            <a:avLst/>
          </a:prstGeom>
          <a:noFill/>
        </p:spPr>
      </p:pic>
      <p:sp>
        <p:nvSpPr>
          <p:cNvPr id="3" name="2 Título"/>
          <p:cNvSpPr>
            <a:spLocks noGrp="1"/>
          </p:cNvSpPr>
          <p:nvPr>
            <p:ph type="title"/>
          </p:nvPr>
        </p:nvSpPr>
        <p:spPr>
          <a:xfrm>
            <a:off x="457200" y="428612"/>
            <a:ext cx="8229600" cy="1143000"/>
          </a:xfrm>
        </p:spPr>
        <p:txBody>
          <a:bodyPr>
            <a:normAutofit/>
          </a:bodyPr>
          <a:lstStyle/>
          <a:p>
            <a:r>
              <a:rPr lang="es-PE" sz="3200" dirty="0" smtClean="0"/>
              <a:t>I.1 Organización del Sector:</a:t>
            </a:r>
            <a:r>
              <a:rPr lang="es-PE" sz="3200" u="sng" dirty="0" smtClean="0"/>
              <a:t/>
            </a:r>
            <a:br>
              <a:rPr lang="es-PE" sz="3200" u="sng" dirty="0" smtClean="0"/>
            </a:br>
            <a:endParaRPr lang="es-PE" sz="3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PE" sz="3200" dirty="0" smtClean="0"/>
              <a:t>I.2 Indicadores</a:t>
            </a:r>
            <a:r>
              <a:rPr lang="es-PE" dirty="0" smtClean="0"/>
              <a:t> </a:t>
            </a:r>
            <a:r>
              <a:rPr lang="es-PE" sz="3200" dirty="0" smtClean="0"/>
              <a:t>principales:</a:t>
            </a:r>
          </a:p>
        </p:txBody>
      </p:sp>
      <p:sp>
        <p:nvSpPr>
          <p:cNvPr id="4" name="3 Marcador de texto"/>
          <p:cNvSpPr>
            <a:spLocks noGrp="1"/>
          </p:cNvSpPr>
          <p:nvPr>
            <p:ph type="body" idx="1"/>
          </p:nvPr>
        </p:nvSpPr>
        <p:spPr>
          <a:xfrm>
            <a:off x="457200" y="5410200"/>
            <a:ext cx="8329642" cy="762000"/>
          </a:xfrm>
        </p:spPr>
        <p:txBody>
          <a:bodyPr>
            <a:normAutofit fontScale="70000" lnSpcReduction="20000"/>
          </a:bodyPr>
          <a:lstStyle/>
          <a:p>
            <a:pPr algn="just"/>
            <a:r>
              <a:rPr lang="es-PE" dirty="0" smtClean="0"/>
              <a:t>En las áreas rurales la mayoría de las fuentes de agua y los servicios higiénicos no son los idóneos y pueden exponer a la población a diferentes enfermedades.</a:t>
            </a:r>
            <a:endParaRPr lang="es-PE" dirty="0"/>
          </a:p>
        </p:txBody>
      </p:sp>
      <p:pic>
        <p:nvPicPr>
          <p:cNvPr id="2050" name="Picture 2"/>
          <p:cNvPicPr>
            <a:picLocks noGrp="1" noChangeAspect="1" noChangeArrowheads="1"/>
          </p:cNvPicPr>
          <p:nvPr>
            <p:ph sz="quarter" idx="2"/>
          </p:nvPr>
        </p:nvPicPr>
        <p:blipFill>
          <a:blip r:embed="rId2" cstate="print"/>
          <a:srcRect/>
          <a:stretch>
            <a:fillRect/>
          </a:stretch>
        </p:blipFill>
        <p:spPr bwMode="auto">
          <a:xfrm>
            <a:off x="479833" y="1714488"/>
            <a:ext cx="4026610" cy="3429024"/>
          </a:xfrm>
          <a:prstGeom prst="rect">
            <a:avLst/>
          </a:prstGeom>
          <a:noFill/>
          <a:ln w="9525">
            <a:noFill/>
            <a:miter lim="800000"/>
            <a:headEnd/>
            <a:tailEnd/>
          </a:ln>
          <a:effectLst/>
        </p:spPr>
      </p:pic>
      <p:pic>
        <p:nvPicPr>
          <p:cNvPr id="2051" name="Picture 3"/>
          <p:cNvPicPr>
            <a:picLocks noGrp="1" noChangeAspect="1" noChangeArrowheads="1"/>
          </p:cNvPicPr>
          <p:nvPr>
            <p:ph sz="quarter" idx="4"/>
          </p:nvPr>
        </p:nvPicPr>
        <p:blipFill>
          <a:blip r:embed="rId3" cstate="print"/>
          <a:srcRect/>
          <a:stretch>
            <a:fillRect/>
          </a:stretch>
        </p:blipFill>
        <p:spPr bwMode="auto">
          <a:xfrm>
            <a:off x="4572000" y="1714488"/>
            <a:ext cx="4399250" cy="285752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ctrTitle"/>
          </p:nvPr>
        </p:nvSpPr>
        <p:spPr/>
        <p:txBody>
          <a:bodyPr>
            <a:normAutofit/>
          </a:bodyPr>
          <a:lstStyle/>
          <a:p>
            <a:r>
              <a:rPr lang="es-PE" sz="4000" dirty="0" smtClean="0"/>
              <a:t>II. Program Budgeting Analysis</a:t>
            </a:r>
            <a:endParaRPr lang="es-PE" sz="4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928670"/>
            <a:ext cx="8229600" cy="5078621"/>
          </a:xfrm>
        </p:spPr>
        <p:txBody>
          <a:bodyPr>
            <a:normAutofit fontScale="62500" lnSpcReduction="20000"/>
          </a:bodyPr>
          <a:lstStyle/>
          <a:p>
            <a:r>
              <a:rPr lang="es-PE" dirty="0" smtClean="0"/>
              <a:t>Existen cinco fuentes de financiamiento principales:</a:t>
            </a:r>
          </a:p>
          <a:p>
            <a:pPr>
              <a:buNone/>
            </a:pPr>
            <a:endParaRPr lang="es-PE" dirty="0" smtClean="0"/>
          </a:p>
          <a:p>
            <a:pPr lvl="1" algn="just"/>
            <a:r>
              <a:rPr lang="es-PE" u="sng" dirty="0" smtClean="0"/>
              <a:t>Recursos ordinarios:</a:t>
            </a:r>
            <a:r>
              <a:rPr lang="es-PE" dirty="0" smtClean="0"/>
              <a:t> ingresos fiscales que no corresponden a ninguna entidad, deducidas las comisiones de recaudación y servicios bancarios.</a:t>
            </a:r>
          </a:p>
          <a:p>
            <a:pPr lvl="1" algn="just"/>
            <a:endParaRPr lang="es-PE" dirty="0" smtClean="0"/>
          </a:p>
          <a:p>
            <a:pPr lvl="1" algn="just"/>
            <a:r>
              <a:rPr lang="es-PE" u="sng" dirty="0" smtClean="0"/>
              <a:t>Recursos directamente recaudados: </a:t>
            </a:r>
            <a:r>
              <a:rPr lang="es-PE" dirty="0" smtClean="0"/>
              <a:t>comprende los ingresos generados por las EPS, son administrados directamente por ellas.</a:t>
            </a:r>
          </a:p>
          <a:p>
            <a:pPr lvl="1" algn="just"/>
            <a:endParaRPr lang="es-PE" dirty="0" smtClean="0"/>
          </a:p>
          <a:p>
            <a:pPr lvl="1" algn="just"/>
            <a:r>
              <a:rPr lang="es-PE" u="sng" dirty="0" smtClean="0"/>
              <a:t>Recursos por operaciones oficiales de crédito:</a:t>
            </a:r>
            <a:r>
              <a:rPr lang="es-PE" dirty="0" smtClean="0"/>
              <a:t> recursos de fuente externa e interna obtenidos de operaciones de crédito efectuadas por el Estado con Instituciones, Organismos Internacionales y Gobiernos Extranjeros, así como las asignaciones de Líneas de Crédito. Asimismo, considera los fondos provenientes de operaciones realizadas por el Estado en el mercado internacional de capitales. </a:t>
            </a:r>
          </a:p>
          <a:p>
            <a:pPr lvl="1" algn="just"/>
            <a:endParaRPr lang="es-PE" dirty="0" smtClean="0"/>
          </a:p>
          <a:p>
            <a:pPr lvl="1" algn="just"/>
            <a:r>
              <a:rPr lang="es-PE" u="sng" dirty="0" smtClean="0"/>
              <a:t>Donaciones y transferencias:</a:t>
            </a:r>
            <a:r>
              <a:rPr lang="es-PE" dirty="0" smtClean="0"/>
              <a:t> las donaciones son fondos financieros no reembolsables recibidos por el gobierno provenientes de Agencias Internacionales de Desarrollo, Gobiernos, Instituciones y Organismos Internacionales, así como de otras personas naturales o jurídicas domiciliadas o no en el país. Por su parte se consideran transferencias a fondos  provenientes de las Entidades Públicas y Privadas sin exigencia de contraprestación alguna. </a:t>
            </a:r>
          </a:p>
          <a:p>
            <a:pPr lvl="1" algn="just"/>
            <a:endParaRPr lang="es-PE" dirty="0" smtClean="0"/>
          </a:p>
          <a:p>
            <a:pPr lvl="1" algn="just"/>
            <a:r>
              <a:rPr lang="es-PE" u="sng" dirty="0" smtClean="0"/>
              <a:t>Recursos determinados:</a:t>
            </a:r>
            <a:r>
              <a:rPr lang="es-PE" dirty="0" smtClean="0"/>
              <a:t> Comprende los Rubros; - Contribuciones a Fondos. - Fondo de Compensación Municipal. - Impuestos Municipales. - Canon y </a:t>
            </a:r>
            <a:r>
              <a:rPr lang="es-PE" dirty="0" smtClean="0"/>
              <a:t>Sobre Canon, Regalías, </a:t>
            </a:r>
            <a:r>
              <a:rPr lang="es-PE" dirty="0" smtClean="0"/>
              <a:t>Renta de Aduanas y Participaciones.</a:t>
            </a:r>
            <a:endParaRPr lang="es-PE" u="sng" dirty="0" smtClean="0"/>
          </a:p>
          <a:p>
            <a:pPr lvl="1" algn="just"/>
            <a:endParaRPr lang="es-PE" u="sng" dirty="0"/>
          </a:p>
        </p:txBody>
      </p:sp>
      <p:sp>
        <p:nvSpPr>
          <p:cNvPr id="4" name="2 Título"/>
          <p:cNvSpPr>
            <a:spLocks noGrp="1"/>
          </p:cNvSpPr>
          <p:nvPr>
            <p:ph type="title"/>
          </p:nvPr>
        </p:nvSpPr>
        <p:spPr>
          <a:xfrm>
            <a:off x="457200" y="71422"/>
            <a:ext cx="8229600" cy="1143000"/>
          </a:xfrm>
        </p:spPr>
        <p:txBody>
          <a:bodyPr>
            <a:normAutofit/>
          </a:bodyPr>
          <a:lstStyle/>
          <a:p>
            <a:r>
              <a:rPr lang="es-PE" sz="3200" dirty="0" smtClean="0"/>
              <a:t>II.1 Fuentes de financiamiento:</a:t>
            </a:r>
            <a:endParaRPr lang="es-PE" sz="3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357158" y="71414"/>
            <a:ext cx="8229600" cy="1143000"/>
          </a:xfrm>
        </p:spPr>
        <p:txBody>
          <a:bodyPr>
            <a:normAutofit/>
          </a:bodyPr>
          <a:lstStyle/>
          <a:p>
            <a:r>
              <a:rPr lang="es-PE" sz="3200" dirty="0" smtClean="0"/>
              <a:t>II.1 Fuentes de financiamiento:</a:t>
            </a:r>
            <a:endParaRPr lang="es-PE" sz="3200" dirty="0"/>
          </a:p>
        </p:txBody>
      </p:sp>
      <p:sp>
        <p:nvSpPr>
          <p:cNvPr id="7" name="6 Marcador de texto"/>
          <p:cNvSpPr>
            <a:spLocks noGrp="1"/>
          </p:cNvSpPr>
          <p:nvPr>
            <p:ph type="body" idx="1"/>
          </p:nvPr>
        </p:nvSpPr>
        <p:spPr>
          <a:xfrm>
            <a:off x="5286380" y="1071546"/>
            <a:ext cx="3714776" cy="4500594"/>
          </a:xfrm>
        </p:spPr>
        <p:txBody>
          <a:bodyPr>
            <a:normAutofit fontScale="62500" lnSpcReduction="20000"/>
          </a:bodyPr>
          <a:lstStyle/>
          <a:p>
            <a:endParaRPr lang="en-GB" dirty="0" smtClean="0"/>
          </a:p>
          <a:p>
            <a:pPr algn="just">
              <a:buClr>
                <a:schemeClr val="bg1"/>
              </a:buClr>
              <a:buFont typeface="Courier New" pitchFamily="49" charset="0"/>
              <a:buChar char="o"/>
            </a:pPr>
            <a:r>
              <a:rPr lang="en-GB" dirty="0" smtClean="0"/>
              <a:t> La </a:t>
            </a:r>
            <a:r>
              <a:rPr lang="es-PE" dirty="0" smtClean="0"/>
              <a:t>importancia</a:t>
            </a:r>
            <a:r>
              <a:rPr lang="en-GB" dirty="0" smtClean="0"/>
              <a:t> relativa de los recursos ordinarios ha disminuido. Sin embargo en términos absolutos esta se ha mantenido. </a:t>
            </a:r>
          </a:p>
          <a:p>
            <a:pPr algn="just">
              <a:buClr>
                <a:schemeClr val="bg1"/>
              </a:buClr>
              <a:buFont typeface="Courier New" pitchFamily="49" charset="0"/>
              <a:buChar char="o"/>
            </a:pPr>
            <a:endParaRPr lang="en-GB" dirty="0"/>
          </a:p>
          <a:p>
            <a:pPr algn="just">
              <a:buClr>
                <a:schemeClr val="bg1"/>
              </a:buClr>
              <a:buFont typeface="Courier New" pitchFamily="49" charset="0"/>
              <a:buChar char="o"/>
            </a:pPr>
            <a:r>
              <a:rPr lang="en-GB" dirty="0" smtClean="0"/>
              <a:t>El incremento en los recursos directamente recuadados se debe a que muchos de los proyectos ya inciaron operaciones.</a:t>
            </a:r>
            <a:endParaRPr lang="es-PE" dirty="0" smtClean="0"/>
          </a:p>
          <a:p>
            <a:r>
              <a:rPr lang="en-GB" dirty="0" smtClean="0"/>
              <a:t> </a:t>
            </a:r>
            <a:endParaRPr lang="es-PE" dirty="0" smtClean="0"/>
          </a:p>
          <a:p>
            <a:pPr algn="just">
              <a:buClr>
                <a:schemeClr val="bg1"/>
              </a:buClr>
              <a:buFont typeface="Courier New" pitchFamily="49" charset="0"/>
              <a:buChar char="o"/>
            </a:pPr>
            <a:r>
              <a:rPr lang="en-GB" dirty="0" smtClean="0"/>
              <a:t> En los últimos dos años (2007-2008) hemos tenido altas tasas de crecimiento económico, lo que significa que el gobierno tiene mayores ingresos para distribuir. Esto explica el crecimiento de las donaciones y transferencias.</a:t>
            </a:r>
            <a:endParaRPr lang="es-PE" dirty="0" smtClean="0"/>
          </a:p>
          <a:p>
            <a:endParaRPr lang="es-PE" dirty="0"/>
          </a:p>
        </p:txBody>
      </p:sp>
      <p:pic>
        <p:nvPicPr>
          <p:cNvPr id="3074" name="Picture 2"/>
          <p:cNvPicPr>
            <a:picLocks noGrp="1" noChangeAspect="1" noChangeArrowheads="1"/>
          </p:cNvPicPr>
          <p:nvPr>
            <p:ph sz="quarter" idx="2"/>
          </p:nvPr>
        </p:nvPicPr>
        <p:blipFill>
          <a:blip r:embed="rId2" cstate="print"/>
          <a:stretch>
            <a:fillRect/>
          </a:stretch>
        </p:blipFill>
        <p:spPr bwMode="auto">
          <a:xfrm>
            <a:off x="71406" y="1000109"/>
            <a:ext cx="5006981" cy="2143140"/>
          </a:xfrm>
          <a:prstGeom prst="rect">
            <a:avLst/>
          </a:prstGeom>
          <a:noFill/>
          <a:ln w="9525">
            <a:noFill/>
            <a:miter lim="800000"/>
            <a:headEnd/>
            <a:tailEnd/>
          </a:ln>
          <a:effectLst/>
        </p:spPr>
      </p:pic>
      <p:pic>
        <p:nvPicPr>
          <p:cNvPr id="1026" name="Picture 2"/>
          <p:cNvPicPr>
            <a:picLocks noChangeAspect="1" noChangeArrowheads="1"/>
          </p:cNvPicPr>
          <p:nvPr/>
        </p:nvPicPr>
        <p:blipFill>
          <a:blip r:embed="rId3"/>
          <a:srcRect/>
          <a:stretch>
            <a:fillRect/>
          </a:stretch>
        </p:blipFill>
        <p:spPr bwMode="auto">
          <a:xfrm>
            <a:off x="71406" y="3386121"/>
            <a:ext cx="5099046" cy="216695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Marcador de contenido"/>
          <p:cNvSpPr>
            <a:spLocks noGrp="1"/>
          </p:cNvSpPr>
          <p:nvPr>
            <p:ph idx="1"/>
          </p:nvPr>
        </p:nvSpPr>
        <p:spPr/>
        <p:txBody>
          <a:bodyPr>
            <a:normAutofit fontScale="92500" lnSpcReduction="20000"/>
          </a:bodyPr>
          <a:lstStyle/>
          <a:p>
            <a:pPr algn="just"/>
            <a:r>
              <a:rPr lang="es-PE" sz="2300" dirty="0" smtClean="0"/>
              <a:t>Se parte analizando el presupuesto del sector con la finalidad de saber como se financia y como se gastan los recursos.</a:t>
            </a:r>
          </a:p>
          <a:p>
            <a:pPr algn="just"/>
            <a:endParaRPr lang="es-PE" sz="2300" dirty="0" smtClean="0"/>
          </a:p>
          <a:p>
            <a:pPr algn="just"/>
            <a:r>
              <a:rPr lang="es-PE" sz="2300" dirty="0" smtClean="0"/>
              <a:t>Luego los gastos son analizados y clasificados según las definiciones del MEF  en Gastos Corrientes y Gastos de Capital. Se debe ser minucioso respecto de cómo se realiza la clasificación, sobretodo en lo referido a salarios. Esto con la finalidad de evitar sobre o sub estimar alguna de las categorías.</a:t>
            </a:r>
          </a:p>
          <a:p>
            <a:pPr algn="just">
              <a:buNone/>
            </a:pPr>
            <a:endParaRPr lang="es-PE" sz="2300" dirty="0" smtClean="0"/>
          </a:p>
          <a:p>
            <a:pPr algn="just"/>
            <a:r>
              <a:rPr lang="es-PE" sz="2300" dirty="0" smtClean="0"/>
              <a:t>En particular, para el presente trabajo se considero que la partida: Contratos Administrativos de Servicios (CAS) debería ser considerada como parte de los salarios dentro de los gastos corrientes y no dentro de los gastos de capital.</a:t>
            </a:r>
            <a:endParaRPr lang="en-US" sz="2300" dirty="0" smtClean="0"/>
          </a:p>
        </p:txBody>
      </p:sp>
      <p:sp>
        <p:nvSpPr>
          <p:cNvPr id="2" name="1 Título"/>
          <p:cNvSpPr>
            <a:spLocks noGrp="1"/>
          </p:cNvSpPr>
          <p:nvPr>
            <p:ph type="title"/>
          </p:nvPr>
        </p:nvSpPr>
        <p:spPr/>
        <p:txBody>
          <a:bodyPr>
            <a:normAutofit/>
          </a:bodyPr>
          <a:lstStyle/>
          <a:p>
            <a:r>
              <a:rPr lang="es-PE" sz="3200" dirty="0" smtClean="0"/>
              <a:t>II.2 Metodología y supuestos:</a:t>
            </a:r>
            <a:endParaRPr lang="es-PE" sz="32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859</TotalTime>
  <Words>2626</Words>
  <Application>Microsoft Office PowerPoint</Application>
  <PresentationFormat>Presentación en pantalla (4:3)</PresentationFormat>
  <Paragraphs>185</Paragraphs>
  <Slides>28</Slides>
  <Notes>0</Notes>
  <HiddenSlides>0</HiddenSlides>
  <MMClips>0</MMClips>
  <ScaleCrop>false</ScaleCrop>
  <HeadingPairs>
    <vt:vector size="4" baseType="variant">
      <vt:variant>
        <vt:lpstr>Tema</vt:lpstr>
      </vt:variant>
      <vt:variant>
        <vt:i4>1</vt:i4>
      </vt:variant>
      <vt:variant>
        <vt:lpstr>Títulos de diapositiva</vt:lpstr>
      </vt:variant>
      <vt:variant>
        <vt:i4>28</vt:i4>
      </vt:variant>
    </vt:vector>
  </HeadingPairs>
  <TitlesOfParts>
    <vt:vector size="29" baseType="lpstr">
      <vt:lpstr>Concurrencia</vt:lpstr>
      <vt:lpstr>Program Budgeting and Benefit Incidence Analysis, Sector: Agua y Saneamiento</vt:lpstr>
      <vt:lpstr>Introducción:</vt:lpstr>
      <vt:lpstr>I. Descripción general del sector de Agua y Saneamiento</vt:lpstr>
      <vt:lpstr>I.1 Organización del Sector: </vt:lpstr>
      <vt:lpstr>I.2 Indicadores principales:</vt:lpstr>
      <vt:lpstr>II. Program Budgeting Analysis</vt:lpstr>
      <vt:lpstr>II.1 Fuentes de financiamiento:</vt:lpstr>
      <vt:lpstr>II.1 Fuentes de financiamiento:</vt:lpstr>
      <vt:lpstr>II.2 Metodología y supuestos:</vt:lpstr>
      <vt:lpstr>II.3 Resultados:</vt:lpstr>
      <vt:lpstr>II.3 Resultados</vt:lpstr>
      <vt:lpstr>II.3 Resultados:</vt:lpstr>
      <vt:lpstr>II.3 Resultados:</vt:lpstr>
      <vt:lpstr>II.3 Resultados:</vt:lpstr>
      <vt:lpstr>III. Benefit Incidence Analysis</vt:lpstr>
      <vt:lpstr>III.1 La Data:</vt:lpstr>
      <vt:lpstr>III.2 Metodología:</vt:lpstr>
      <vt:lpstr>III.2 Metodología:</vt:lpstr>
      <vt:lpstr>III.2 Metodología:</vt:lpstr>
      <vt:lpstr>III.2 Metodología:</vt:lpstr>
      <vt:lpstr>III.3 Resultados:</vt:lpstr>
      <vt:lpstr>III.3 Resultados:</vt:lpstr>
      <vt:lpstr>III.3 Resultados:</vt:lpstr>
      <vt:lpstr>III.4 Supuestos realizados:</vt:lpstr>
      <vt:lpstr>IV. Conclusiones:</vt:lpstr>
      <vt:lpstr>V. Dificultades para realizar el trabajo:</vt:lpstr>
      <vt:lpstr>VI. Posibles extensiones al presente análisis:</vt:lpstr>
      <vt:lpstr>VII. Bibliografía:</vt:lpstr>
    </vt:vector>
  </TitlesOfParts>
  <Company>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 Budgeting and Benefit Incidence Analysis: Agua y Saneamiento</dc:title>
  <dc:creator>UP</dc:creator>
  <cp:lastModifiedBy>UP</cp:lastModifiedBy>
  <cp:revision>83</cp:revision>
  <dcterms:created xsi:type="dcterms:W3CDTF">2011-01-24T18:29:44Z</dcterms:created>
  <dcterms:modified xsi:type="dcterms:W3CDTF">2011-01-26T17:09:22Z</dcterms:modified>
</cp:coreProperties>
</file>